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64" r:id="rId6"/>
    <p:sldMasterId id="2147483770" r:id="rId7"/>
  </p:sldMasterIdLst>
  <p:notesMasterIdLst>
    <p:notesMasterId r:id="rId30"/>
  </p:notesMasterIdLst>
  <p:handoutMasterIdLst>
    <p:handoutMasterId r:id="rId31"/>
  </p:handoutMasterIdLst>
  <p:sldIdLst>
    <p:sldId id="396" r:id="rId8"/>
    <p:sldId id="275" r:id="rId9"/>
    <p:sldId id="442" r:id="rId10"/>
    <p:sldId id="425" r:id="rId11"/>
    <p:sldId id="427" r:id="rId12"/>
    <p:sldId id="443" r:id="rId13"/>
    <p:sldId id="449" r:id="rId14"/>
    <p:sldId id="428" r:id="rId15"/>
    <p:sldId id="444" r:id="rId16"/>
    <p:sldId id="450" r:id="rId17"/>
    <p:sldId id="429" r:id="rId18"/>
    <p:sldId id="445" r:id="rId19"/>
    <p:sldId id="430" r:id="rId20"/>
    <p:sldId id="447" r:id="rId21"/>
    <p:sldId id="432" r:id="rId22"/>
    <p:sldId id="435" r:id="rId23"/>
    <p:sldId id="436" r:id="rId24"/>
    <p:sldId id="437" r:id="rId25"/>
    <p:sldId id="438" r:id="rId26"/>
    <p:sldId id="439" r:id="rId27"/>
    <p:sldId id="446" r:id="rId28"/>
    <p:sldId id="448" r:id="rId29"/>
  </p:sldIdLst>
  <p:sldSz cx="9144000" cy="6858000" type="screen4x3"/>
  <p:notesSz cx="6980238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939" userDrawn="1">
          <p15:clr>
            <a:srgbClr val="A4A3A4"/>
          </p15:clr>
        </p15:guide>
        <p15:guide id="4" orient="horz" pos="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 userDrawn="1">
          <p15:clr>
            <a:srgbClr val="A4A3A4"/>
          </p15:clr>
        </p15:guide>
        <p15:guide id="2" pos="2215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  <p15:guide id="4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LY Martina (RTD)" initials="MD" lastIdx="9" clrIdx="0"/>
  <p:cmAuthor id="1" name="KALFF-LENA Stefanie (RTD)" initials="KS(" lastIdx="0" clrIdx="1"/>
  <p:cmAuthor id="2" name="EVROUX Clement (RTD)" initials="CE" lastIdx="16" clrIdx="2">
    <p:extLst>
      <p:ext uri="{19B8F6BF-5375-455C-9EA6-DF929625EA0E}">
        <p15:presenceInfo xmlns:p15="http://schemas.microsoft.com/office/powerpoint/2012/main" userId="EVROUX Clement (RTD)" providerId="None"/>
      </p:ext>
    </p:extLst>
  </p:cmAuthor>
  <p:cmAuthor id="3" name="JACOBSEN Siv (RTD)" initials="SJ" lastIdx="21" clrIdx="3">
    <p:extLst>
      <p:ext uri="{19B8F6BF-5375-455C-9EA6-DF929625EA0E}">
        <p15:presenceInfo xmlns:p15="http://schemas.microsoft.com/office/powerpoint/2012/main" userId="JACOBSEN Siv (RTD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E28"/>
    <a:srgbClr val="84D137"/>
    <a:srgbClr val="7FC0C7"/>
    <a:srgbClr val="808080"/>
    <a:srgbClr val="F8A907"/>
    <a:srgbClr val="3166CF"/>
    <a:srgbClr val="BDDEFF"/>
    <a:srgbClr val="5B1D8E"/>
    <a:srgbClr val="5C1D9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302" autoAdjust="0"/>
  </p:normalViewPr>
  <p:slideViewPr>
    <p:cSldViewPr>
      <p:cViewPr varScale="1">
        <p:scale>
          <a:sx n="105" d="100"/>
          <a:sy n="105" d="100"/>
        </p:scale>
        <p:origin x="1578" y="102"/>
      </p:cViewPr>
      <p:guideLst>
        <p:guide orient="horz" pos="2160"/>
        <p:guide pos="385"/>
        <p:guide pos="939"/>
        <p:guide orient="horz" pos="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59" y="72"/>
      </p:cViewPr>
      <p:guideLst>
        <p:guide orient="horz" pos="2860"/>
        <p:guide pos="2215"/>
        <p:guide orient="horz" pos="2880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7E41A-CA39-4B92-943E-849A639F032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653DFD-B0FC-4917-9FEF-1EDBFB93AB8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50000"/>
                </a:schemeClr>
              </a:solidFill>
            </a:rPr>
            <a:t>SYNERGIES?</a:t>
          </a:r>
          <a:endParaRPr lang="en-US" sz="2000" b="1" dirty="0">
            <a:solidFill>
              <a:schemeClr val="bg1">
                <a:lumMod val="50000"/>
              </a:schemeClr>
            </a:solidFill>
          </a:endParaRPr>
        </a:p>
      </dgm:t>
    </dgm:pt>
    <dgm:pt modelId="{E455496A-3582-4329-8AD4-86D01A9851BE}" type="parTrans" cxnId="{BCC520F1-8974-4D6B-8967-C706C65441F5}">
      <dgm:prSet/>
      <dgm:spPr/>
      <dgm:t>
        <a:bodyPr/>
        <a:lstStyle/>
        <a:p>
          <a:endParaRPr lang="en-US"/>
        </a:p>
      </dgm:t>
    </dgm:pt>
    <dgm:pt modelId="{58476538-91C1-4EA0-81E3-E19CE8CF9086}" type="sibTrans" cxnId="{BCC520F1-8974-4D6B-8967-C706C65441F5}">
      <dgm:prSet/>
      <dgm:spPr/>
      <dgm:t>
        <a:bodyPr/>
        <a:lstStyle/>
        <a:p>
          <a:endParaRPr lang="en-US"/>
        </a:p>
      </dgm:t>
    </dgm:pt>
    <dgm:pt modelId="{B0EB1BD9-026D-404A-8D5C-BB95ED0F87AB}">
      <dgm:prSet phldrT="[Text]"/>
      <dgm:spPr/>
      <dgm:t>
        <a:bodyPr/>
        <a:lstStyle/>
        <a:p>
          <a:pPr>
            <a:spcAft>
              <a:spcPts val="1800"/>
            </a:spcAft>
          </a:pP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Bringing together money from different EU </a:t>
          </a:r>
          <a:r>
            <a:rPr lang="en-US" dirty="0" err="1" smtClean="0">
              <a:solidFill>
                <a:schemeClr val="bg1">
                  <a:lumMod val="50000"/>
                </a:schemeClr>
              </a:solidFill>
            </a:rPr>
            <a:t>programmes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 in the same project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DC5EB457-0D07-46A3-9077-0DFDA33DF2C1}" type="parTrans" cxnId="{BC1F2FF5-85E9-44EF-81B3-091D0EF89138}">
      <dgm:prSet/>
      <dgm:spPr/>
      <dgm:t>
        <a:bodyPr/>
        <a:lstStyle/>
        <a:p>
          <a:endParaRPr lang="en-US"/>
        </a:p>
      </dgm:t>
    </dgm:pt>
    <dgm:pt modelId="{6BC002C5-6263-43A1-953F-527229050586}" type="sibTrans" cxnId="{BC1F2FF5-85E9-44EF-81B3-091D0EF89138}">
      <dgm:prSet/>
      <dgm:spPr/>
      <dgm:t>
        <a:bodyPr/>
        <a:lstStyle/>
        <a:p>
          <a:endParaRPr lang="en-US"/>
        </a:p>
      </dgm:t>
    </dgm:pt>
    <dgm:pt modelId="{44B3B8E5-8C5E-4B76-88ED-3AC1B034D644}">
      <dgm:prSet phldrT="[Text]"/>
      <dgm:spPr/>
      <dgm:t>
        <a:bodyPr/>
        <a:lstStyle/>
        <a:p>
          <a:pPr>
            <a:spcAft>
              <a:spcPts val="1800"/>
            </a:spcAft>
          </a:pP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Providing funding from alternative sources for successful proposals which could not be funded due to insufficient call budgets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8CA63ABA-476F-4E36-BF46-3422A74E3228}" type="parTrans" cxnId="{60871125-0233-4F0F-9729-120026A5F0EF}">
      <dgm:prSet/>
      <dgm:spPr/>
      <dgm:t>
        <a:bodyPr/>
        <a:lstStyle/>
        <a:p>
          <a:endParaRPr lang="en-US"/>
        </a:p>
      </dgm:t>
    </dgm:pt>
    <dgm:pt modelId="{0DA147D1-DF24-491F-8EB8-0875865996C4}" type="sibTrans" cxnId="{60871125-0233-4F0F-9729-120026A5F0EF}">
      <dgm:prSet/>
      <dgm:spPr/>
      <dgm:t>
        <a:bodyPr/>
        <a:lstStyle/>
        <a:p>
          <a:endParaRPr lang="en-US"/>
        </a:p>
      </dgm:t>
    </dgm:pt>
    <dgm:pt modelId="{7EC227DC-1192-4C23-A5A4-A4F1516B1A5F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Funding complementary or successive projects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C1686E01-2A55-41C2-92F4-272058E5A8B8}" type="parTrans" cxnId="{09558285-91EA-456C-9187-742C76692A67}">
      <dgm:prSet/>
      <dgm:spPr/>
      <dgm:t>
        <a:bodyPr/>
        <a:lstStyle/>
        <a:p>
          <a:endParaRPr lang="en-US"/>
        </a:p>
      </dgm:t>
    </dgm:pt>
    <dgm:pt modelId="{496CAB9E-47AC-40E1-89BE-612E7537DDEC}" type="sibTrans" cxnId="{09558285-91EA-456C-9187-742C76692A67}">
      <dgm:prSet/>
      <dgm:spPr/>
      <dgm:t>
        <a:bodyPr/>
        <a:lstStyle/>
        <a:p>
          <a:endParaRPr lang="en-US"/>
        </a:p>
      </dgm:t>
    </dgm:pt>
    <dgm:pt modelId="{3F2E8F92-7AAB-4B99-AECE-820E2F0D05D0}" type="pres">
      <dgm:prSet presAssocID="{B027E41A-CA39-4B92-943E-849A639F03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CC1BE5-D9D7-46EB-BFEA-0BFE177D15E7}" type="pres">
      <dgm:prSet presAssocID="{69653DFD-B0FC-4917-9FEF-1EDBFB93AB86}" presName="composite" presStyleCnt="0"/>
      <dgm:spPr/>
    </dgm:pt>
    <dgm:pt modelId="{F888AC61-E719-43C0-A7FD-A3AFA38F13FF}" type="pres">
      <dgm:prSet presAssocID="{69653DFD-B0FC-4917-9FEF-1EDBFB93AB86}" presName="parTx" presStyleLbl="alignNode1" presStyleIdx="0" presStyleCnt="1" custLinFactNeighborY="-6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A191D-7530-4DD0-8198-85487B972051}" type="pres">
      <dgm:prSet presAssocID="{69653DFD-B0FC-4917-9FEF-1EDBFB93AB8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84503-04CA-4F09-9E0C-3C4EFB7488B6}" type="presOf" srcId="{69653DFD-B0FC-4917-9FEF-1EDBFB93AB86}" destId="{F888AC61-E719-43C0-A7FD-A3AFA38F13FF}" srcOrd="0" destOrd="0" presId="urn:microsoft.com/office/officeart/2005/8/layout/hList1"/>
    <dgm:cxn modelId="{60871125-0233-4F0F-9729-120026A5F0EF}" srcId="{69653DFD-B0FC-4917-9FEF-1EDBFB93AB86}" destId="{44B3B8E5-8C5E-4B76-88ED-3AC1B034D644}" srcOrd="1" destOrd="0" parTransId="{8CA63ABA-476F-4E36-BF46-3422A74E3228}" sibTransId="{0DA147D1-DF24-491F-8EB8-0875865996C4}"/>
    <dgm:cxn modelId="{03AC22DC-DCF3-430D-9C14-10B45E52C317}" type="presOf" srcId="{44B3B8E5-8C5E-4B76-88ED-3AC1B034D644}" destId="{D77A191D-7530-4DD0-8198-85487B972051}" srcOrd="0" destOrd="1" presId="urn:microsoft.com/office/officeart/2005/8/layout/hList1"/>
    <dgm:cxn modelId="{5EA6E601-A45A-42B5-9FE3-78EAB2550915}" type="presOf" srcId="{7EC227DC-1192-4C23-A5A4-A4F1516B1A5F}" destId="{D77A191D-7530-4DD0-8198-85487B972051}" srcOrd="0" destOrd="2" presId="urn:microsoft.com/office/officeart/2005/8/layout/hList1"/>
    <dgm:cxn modelId="{1560776A-A5EE-4782-B2DD-DEB76C828955}" type="presOf" srcId="{B027E41A-CA39-4B92-943E-849A639F0325}" destId="{3F2E8F92-7AAB-4B99-AECE-820E2F0D05D0}" srcOrd="0" destOrd="0" presId="urn:microsoft.com/office/officeart/2005/8/layout/hList1"/>
    <dgm:cxn modelId="{BC1F2FF5-85E9-44EF-81B3-091D0EF89138}" srcId="{69653DFD-B0FC-4917-9FEF-1EDBFB93AB86}" destId="{B0EB1BD9-026D-404A-8D5C-BB95ED0F87AB}" srcOrd="0" destOrd="0" parTransId="{DC5EB457-0D07-46A3-9077-0DFDA33DF2C1}" sibTransId="{6BC002C5-6263-43A1-953F-527229050586}"/>
    <dgm:cxn modelId="{3097492B-5E87-48EA-ACAC-DF1B02D0C809}" type="presOf" srcId="{B0EB1BD9-026D-404A-8D5C-BB95ED0F87AB}" destId="{D77A191D-7530-4DD0-8198-85487B972051}" srcOrd="0" destOrd="0" presId="urn:microsoft.com/office/officeart/2005/8/layout/hList1"/>
    <dgm:cxn modelId="{BCC520F1-8974-4D6B-8967-C706C65441F5}" srcId="{B027E41A-CA39-4B92-943E-849A639F0325}" destId="{69653DFD-B0FC-4917-9FEF-1EDBFB93AB86}" srcOrd="0" destOrd="0" parTransId="{E455496A-3582-4329-8AD4-86D01A9851BE}" sibTransId="{58476538-91C1-4EA0-81E3-E19CE8CF9086}"/>
    <dgm:cxn modelId="{09558285-91EA-456C-9187-742C76692A67}" srcId="{69653DFD-B0FC-4917-9FEF-1EDBFB93AB86}" destId="{7EC227DC-1192-4C23-A5A4-A4F1516B1A5F}" srcOrd="2" destOrd="0" parTransId="{C1686E01-2A55-41C2-92F4-272058E5A8B8}" sibTransId="{496CAB9E-47AC-40E1-89BE-612E7537DDEC}"/>
    <dgm:cxn modelId="{CEE873F3-7349-4EBA-9DC1-5244975F98B7}" type="presParOf" srcId="{3F2E8F92-7AAB-4B99-AECE-820E2F0D05D0}" destId="{41CC1BE5-D9D7-46EB-BFEA-0BFE177D15E7}" srcOrd="0" destOrd="0" presId="urn:microsoft.com/office/officeart/2005/8/layout/hList1"/>
    <dgm:cxn modelId="{E8AC71A9-1DC2-433A-9A6A-684519654538}" type="presParOf" srcId="{41CC1BE5-D9D7-46EB-BFEA-0BFE177D15E7}" destId="{F888AC61-E719-43C0-A7FD-A3AFA38F13FF}" srcOrd="0" destOrd="0" presId="urn:microsoft.com/office/officeart/2005/8/layout/hList1"/>
    <dgm:cxn modelId="{1A3269F3-73AD-4BC6-B4F6-E37D70DDA8CB}" type="presParOf" srcId="{41CC1BE5-D9D7-46EB-BFEA-0BFE177D15E7}" destId="{D77A191D-7530-4DD0-8198-85487B9720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7E41A-CA39-4B92-943E-849A639F032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653DFD-B0FC-4917-9FEF-1EDBFB93AB8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>
                  <a:lumMod val="50000"/>
                </a:schemeClr>
              </a:solidFill>
            </a:rPr>
            <a:t>SYNERGIES?</a:t>
          </a:r>
          <a:endParaRPr lang="en-US" sz="2000" b="1" dirty="0">
            <a:solidFill>
              <a:schemeClr val="bg1">
                <a:lumMod val="50000"/>
              </a:schemeClr>
            </a:solidFill>
          </a:endParaRPr>
        </a:p>
      </dgm:t>
    </dgm:pt>
    <dgm:pt modelId="{E455496A-3582-4329-8AD4-86D01A9851BE}" type="parTrans" cxnId="{BCC520F1-8974-4D6B-8967-C706C65441F5}">
      <dgm:prSet/>
      <dgm:spPr/>
      <dgm:t>
        <a:bodyPr/>
        <a:lstStyle/>
        <a:p>
          <a:endParaRPr lang="en-US"/>
        </a:p>
      </dgm:t>
    </dgm:pt>
    <dgm:pt modelId="{58476538-91C1-4EA0-81E3-E19CE8CF9086}" type="sibTrans" cxnId="{BCC520F1-8974-4D6B-8967-C706C65441F5}">
      <dgm:prSet/>
      <dgm:spPr/>
      <dgm:t>
        <a:bodyPr/>
        <a:lstStyle/>
        <a:p>
          <a:endParaRPr lang="en-US"/>
        </a:p>
      </dgm:t>
    </dgm:pt>
    <dgm:pt modelId="{B0EB1BD9-026D-404A-8D5C-BB95ED0F87AB}">
      <dgm:prSet phldrT="[Text]"/>
      <dgm:spPr/>
      <dgm:t>
        <a:bodyPr/>
        <a:lstStyle/>
        <a:p>
          <a:pPr>
            <a:spcAft>
              <a:spcPts val="1800"/>
            </a:spcAft>
          </a:pP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Bringing together money from different EU </a:t>
          </a:r>
          <a:r>
            <a:rPr lang="en-US" dirty="0" err="1" smtClean="0">
              <a:solidFill>
                <a:schemeClr val="bg1">
                  <a:lumMod val="50000"/>
                </a:schemeClr>
              </a:solidFill>
            </a:rPr>
            <a:t>programmes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 in the same project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DC5EB457-0D07-46A3-9077-0DFDA33DF2C1}" type="parTrans" cxnId="{BC1F2FF5-85E9-44EF-81B3-091D0EF89138}">
      <dgm:prSet/>
      <dgm:spPr/>
      <dgm:t>
        <a:bodyPr/>
        <a:lstStyle/>
        <a:p>
          <a:endParaRPr lang="en-US"/>
        </a:p>
      </dgm:t>
    </dgm:pt>
    <dgm:pt modelId="{6BC002C5-6263-43A1-953F-527229050586}" type="sibTrans" cxnId="{BC1F2FF5-85E9-44EF-81B3-091D0EF89138}">
      <dgm:prSet/>
      <dgm:spPr/>
      <dgm:t>
        <a:bodyPr/>
        <a:lstStyle/>
        <a:p>
          <a:endParaRPr lang="en-US"/>
        </a:p>
      </dgm:t>
    </dgm:pt>
    <dgm:pt modelId="{44B3B8E5-8C5E-4B76-88ED-3AC1B034D644}">
      <dgm:prSet phldrT="[Text]"/>
      <dgm:spPr/>
      <dgm:t>
        <a:bodyPr/>
        <a:lstStyle/>
        <a:p>
          <a:pPr>
            <a:spcAft>
              <a:spcPts val="1800"/>
            </a:spcAft>
          </a:pP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Providing funding from alternative sources for successful proposals which could not be funded due to insufficient call budgets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8CA63ABA-476F-4E36-BF46-3422A74E3228}" type="parTrans" cxnId="{60871125-0233-4F0F-9729-120026A5F0EF}">
      <dgm:prSet/>
      <dgm:spPr/>
      <dgm:t>
        <a:bodyPr/>
        <a:lstStyle/>
        <a:p>
          <a:endParaRPr lang="en-US"/>
        </a:p>
      </dgm:t>
    </dgm:pt>
    <dgm:pt modelId="{0DA147D1-DF24-491F-8EB8-0875865996C4}" type="sibTrans" cxnId="{60871125-0233-4F0F-9729-120026A5F0EF}">
      <dgm:prSet/>
      <dgm:spPr/>
      <dgm:t>
        <a:bodyPr/>
        <a:lstStyle/>
        <a:p>
          <a:endParaRPr lang="en-US"/>
        </a:p>
      </dgm:t>
    </dgm:pt>
    <dgm:pt modelId="{7EC227DC-1192-4C23-A5A4-A4F1516B1A5F}">
      <dgm:prSet phldrT="[Text]"/>
      <dgm:spPr/>
      <dgm:t>
        <a:bodyPr/>
        <a:lstStyle/>
        <a:p>
          <a:pPr>
            <a:spcAft>
              <a:spcPct val="15000"/>
            </a:spcAft>
          </a:pP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Funding complementary or successive projects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C1686E01-2A55-41C2-92F4-272058E5A8B8}" type="parTrans" cxnId="{09558285-91EA-456C-9187-742C76692A67}">
      <dgm:prSet/>
      <dgm:spPr/>
      <dgm:t>
        <a:bodyPr/>
        <a:lstStyle/>
        <a:p>
          <a:endParaRPr lang="en-US"/>
        </a:p>
      </dgm:t>
    </dgm:pt>
    <dgm:pt modelId="{496CAB9E-47AC-40E1-89BE-612E7537DDEC}" type="sibTrans" cxnId="{09558285-91EA-456C-9187-742C76692A67}">
      <dgm:prSet/>
      <dgm:spPr/>
      <dgm:t>
        <a:bodyPr/>
        <a:lstStyle/>
        <a:p>
          <a:endParaRPr lang="en-US"/>
        </a:p>
      </dgm:t>
    </dgm:pt>
    <dgm:pt modelId="{3F2E8F92-7AAB-4B99-AECE-820E2F0D05D0}" type="pres">
      <dgm:prSet presAssocID="{B027E41A-CA39-4B92-943E-849A639F03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CC1BE5-D9D7-46EB-BFEA-0BFE177D15E7}" type="pres">
      <dgm:prSet presAssocID="{69653DFD-B0FC-4917-9FEF-1EDBFB93AB86}" presName="composite" presStyleCnt="0"/>
      <dgm:spPr/>
    </dgm:pt>
    <dgm:pt modelId="{F888AC61-E719-43C0-A7FD-A3AFA38F13FF}" type="pres">
      <dgm:prSet presAssocID="{69653DFD-B0FC-4917-9FEF-1EDBFB93AB86}" presName="parTx" presStyleLbl="alignNode1" presStyleIdx="0" presStyleCnt="1" custLinFactNeighborY="-6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A191D-7530-4DD0-8198-85487B972051}" type="pres">
      <dgm:prSet presAssocID="{69653DFD-B0FC-4917-9FEF-1EDBFB93AB86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84503-04CA-4F09-9E0C-3C4EFB7488B6}" type="presOf" srcId="{69653DFD-B0FC-4917-9FEF-1EDBFB93AB86}" destId="{F888AC61-E719-43C0-A7FD-A3AFA38F13FF}" srcOrd="0" destOrd="0" presId="urn:microsoft.com/office/officeart/2005/8/layout/hList1"/>
    <dgm:cxn modelId="{60871125-0233-4F0F-9729-120026A5F0EF}" srcId="{69653DFD-B0FC-4917-9FEF-1EDBFB93AB86}" destId="{44B3B8E5-8C5E-4B76-88ED-3AC1B034D644}" srcOrd="1" destOrd="0" parTransId="{8CA63ABA-476F-4E36-BF46-3422A74E3228}" sibTransId="{0DA147D1-DF24-491F-8EB8-0875865996C4}"/>
    <dgm:cxn modelId="{03AC22DC-DCF3-430D-9C14-10B45E52C317}" type="presOf" srcId="{44B3B8E5-8C5E-4B76-88ED-3AC1B034D644}" destId="{D77A191D-7530-4DD0-8198-85487B972051}" srcOrd="0" destOrd="1" presId="urn:microsoft.com/office/officeart/2005/8/layout/hList1"/>
    <dgm:cxn modelId="{5EA6E601-A45A-42B5-9FE3-78EAB2550915}" type="presOf" srcId="{7EC227DC-1192-4C23-A5A4-A4F1516B1A5F}" destId="{D77A191D-7530-4DD0-8198-85487B972051}" srcOrd="0" destOrd="2" presId="urn:microsoft.com/office/officeart/2005/8/layout/hList1"/>
    <dgm:cxn modelId="{1560776A-A5EE-4782-B2DD-DEB76C828955}" type="presOf" srcId="{B027E41A-CA39-4B92-943E-849A639F0325}" destId="{3F2E8F92-7AAB-4B99-AECE-820E2F0D05D0}" srcOrd="0" destOrd="0" presId="urn:microsoft.com/office/officeart/2005/8/layout/hList1"/>
    <dgm:cxn modelId="{BC1F2FF5-85E9-44EF-81B3-091D0EF89138}" srcId="{69653DFD-B0FC-4917-9FEF-1EDBFB93AB86}" destId="{B0EB1BD9-026D-404A-8D5C-BB95ED0F87AB}" srcOrd="0" destOrd="0" parTransId="{DC5EB457-0D07-46A3-9077-0DFDA33DF2C1}" sibTransId="{6BC002C5-6263-43A1-953F-527229050586}"/>
    <dgm:cxn modelId="{3097492B-5E87-48EA-ACAC-DF1B02D0C809}" type="presOf" srcId="{B0EB1BD9-026D-404A-8D5C-BB95ED0F87AB}" destId="{D77A191D-7530-4DD0-8198-85487B972051}" srcOrd="0" destOrd="0" presId="urn:microsoft.com/office/officeart/2005/8/layout/hList1"/>
    <dgm:cxn modelId="{BCC520F1-8974-4D6B-8967-C706C65441F5}" srcId="{B027E41A-CA39-4B92-943E-849A639F0325}" destId="{69653DFD-B0FC-4917-9FEF-1EDBFB93AB86}" srcOrd="0" destOrd="0" parTransId="{E455496A-3582-4329-8AD4-86D01A9851BE}" sibTransId="{58476538-91C1-4EA0-81E3-E19CE8CF9086}"/>
    <dgm:cxn modelId="{09558285-91EA-456C-9187-742C76692A67}" srcId="{69653DFD-B0FC-4917-9FEF-1EDBFB93AB86}" destId="{7EC227DC-1192-4C23-A5A4-A4F1516B1A5F}" srcOrd="2" destOrd="0" parTransId="{C1686E01-2A55-41C2-92F4-272058E5A8B8}" sibTransId="{496CAB9E-47AC-40E1-89BE-612E7537DDEC}"/>
    <dgm:cxn modelId="{CEE873F3-7349-4EBA-9DC1-5244975F98B7}" type="presParOf" srcId="{3F2E8F92-7AAB-4B99-AECE-820E2F0D05D0}" destId="{41CC1BE5-D9D7-46EB-BFEA-0BFE177D15E7}" srcOrd="0" destOrd="0" presId="urn:microsoft.com/office/officeart/2005/8/layout/hList1"/>
    <dgm:cxn modelId="{E8AC71A9-1DC2-433A-9A6A-684519654538}" type="presParOf" srcId="{41CC1BE5-D9D7-46EB-BFEA-0BFE177D15E7}" destId="{F888AC61-E719-43C0-A7FD-A3AFA38F13FF}" srcOrd="0" destOrd="0" presId="urn:microsoft.com/office/officeart/2005/8/layout/hList1"/>
    <dgm:cxn modelId="{1A3269F3-73AD-4BC6-B4F6-E37D70DDA8CB}" type="presParOf" srcId="{41CC1BE5-D9D7-46EB-BFEA-0BFE177D15E7}" destId="{D77A191D-7530-4DD0-8198-85487B9720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8AC61-E719-43C0-A7FD-A3AFA38F13FF}">
      <dsp:nvSpPr>
        <dsp:cNvPr id="0" name=""/>
        <dsp:cNvSpPr/>
      </dsp:nvSpPr>
      <dsp:spPr>
        <a:xfrm>
          <a:off x="0" y="99076"/>
          <a:ext cx="305245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50000"/>
                </a:schemeClr>
              </a:solidFill>
            </a:rPr>
            <a:t>SYNERGIES?</a:t>
          </a:r>
          <a:endParaRPr lang="en-US" sz="20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99076"/>
        <a:ext cx="3052456" cy="547200"/>
      </dsp:txXfrm>
    </dsp:sp>
    <dsp:sp modelId="{D77A191D-7530-4DD0-8198-85487B972051}">
      <dsp:nvSpPr>
        <dsp:cNvPr id="0" name=""/>
        <dsp:cNvSpPr/>
      </dsp:nvSpPr>
      <dsp:spPr>
        <a:xfrm>
          <a:off x="0" y="683814"/>
          <a:ext cx="3052456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Bringing together money from different EU </a:t>
          </a:r>
          <a:r>
            <a:rPr lang="en-US" sz="1900" kern="1200" dirty="0" err="1" smtClean="0">
              <a:solidFill>
                <a:schemeClr val="bg1">
                  <a:lumMod val="50000"/>
                </a:schemeClr>
              </a:solidFill>
            </a:rPr>
            <a:t>programmes</a:t>
          </a: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 in the same project</a:t>
          </a:r>
          <a:endParaRPr lang="en-US" sz="19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Providing funding from alternative sources for successful proposals which could not be funded due to insufficient call budgets</a:t>
          </a:r>
          <a:endParaRPr lang="en-US" sz="19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Funding complementary or successive projects</a:t>
          </a:r>
          <a:endParaRPr lang="en-US" sz="19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683814"/>
        <a:ext cx="3052456" cy="3755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8AC61-E719-43C0-A7FD-A3AFA38F13FF}">
      <dsp:nvSpPr>
        <dsp:cNvPr id="0" name=""/>
        <dsp:cNvSpPr/>
      </dsp:nvSpPr>
      <dsp:spPr>
        <a:xfrm>
          <a:off x="0" y="99076"/>
          <a:ext cx="3052456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50000"/>
                </a:schemeClr>
              </a:solidFill>
            </a:rPr>
            <a:t>SYNERGIES?</a:t>
          </a:r>
          <a:endParaRPr lang="en-US" sz="20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99076"/>
        <a:ext cx="3052456" cy="547200"/>
      </dsp:txXfrm>
    </dsp:sp>
    <dsp:sp modelId="{D77A191D-7530-4DD0-8198-85487B972051}">
      <dsp:nvSpPr>
        <dsp:cNvPr id="0" name=""/>
        <dsp:cNvSpPr/>
      </dsp:nvSpPr>
      <dsp:spPr>
        <a:xfrm>
          <a:off x="0" y="683814"/>
          <a:ext cx="3052456" cy="3755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Bringing together money from different EU </a:t>
          </a:r>
          <a:r>
            <a:rPr lang="en-US" sz="1900" kern="1200" dirty="0" err="1" smtClean="0">
              <a:solidFill>
                <a:schemeClr val="bg1">
                  <a:lumMod val="50000"/>
                </a:schemeClr>
              </a:solidFill>
            </a:rPr>
            <a:t>programmes</a:t>
          </a: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 in the same project</a:t>
          </a:r>
          <a:endParaRPr lang="en-US" sz="19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Providing funding from alternative sources for successful proposals which could not be funded due to insufficient call budgets</a:t>
          </a:r>
          <a:endParaRPr lang="en-US" sz="1900" kern="1200" dirty="0">
            <a:solidFill>
              <a:schemeClr val="bg1">
                <a:lumMod val="50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1">
                  <a:lumMod val="50000"/>
                </a:schemeClr>
              </a:solidFill>
            </a:rPr>
            <a:t>Funding complementary or successive projects</a:t>
          </a:r>
          <a:endParaRPr lang="en-US" sz="19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683814"/>
        <a:ext cx="3052456" cy="375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3078" y="0"/>
            <a:ext cx="3025531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829"/>
            <a:ext cx="3025531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3078" y="8684829"/>
            <a:ext cx="3025531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531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078" y="0"/>
            <a:ext cx="3025531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698" y="4343147"/>
            <a:ext cx="5584843" cy="411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829"/>
            <a:ext cx="3025531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078" y="8684829"/>
            <a:ext cx="3025531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69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969" y="4704662"/>
            <a:ext cx="50496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306335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23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6969" y="4704662"/>
            <a:ext cx="50496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146404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6969" y="4704662"/>
            <a:ext cx="50496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322590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119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6969" y="4704662"/>
            <a:ext cx="50496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4107259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3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26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6969" y="4704662"/>
            <a:ext cx="50496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1293608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6969" y="4704662"/>
            <a:ext cx="50496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419172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60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4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6969" y="4704662"/>
            <a:ext cx="50496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63485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6969" y="4704662"/>
            <a:ext cx="50496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125709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6969" y="4704662"/>
            <a:ext cx="504962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Investing in research and innovation is investing in Europe’s future. It helps us to compete globally and preserve our unique social model and European way of life.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charset="0"/>
              </a:rPr>
              <a:t>R&amp;I improves the daily lives of millions of people here in Europe and around the world, helping to solve some of our biggest societal and generational challenges. 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Horizon Europe proposal significantly contributes to achieve the Commission's priorities and the global policy priorities.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foremost the Sustainable Development Goals as well as the climate objectives in line with the Union's commitment to implement the Paris Agreement.</a:t>
            </a:r>
          </a:p>
          <a:p>
            <a:pPr lvl="0" algn="just" eaLnBrk="0" hangingPunct="0">
              <a:spcBef>
                <a:spcPct val="30000"/>
              </a:spcBef>
            </a:pPr>
            <a:r>
              <a:rPr lang="en-GB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the latter the contribution expected from this programme is increased to 35% to reach the overall target of 25% of the Union expenditure.</a:t>
            </a:r>
          </a:p>
        </p:txBody>
      </p:sp>
    </p:spTree>
    <p:extLst>
      <p:ext uri="{BB962C8B-B14F-4D97-AF65-F5344CB8AC3E}">
        <p14:creationId xmlns:p14="http://schemas.microsoft.com/office/powerpoint/2010/main" val="100021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4" y="26243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accent6"/>
                </a:solidFill>
              </a:rPr>
              <a:t>Commission proposal for</a:t>
            </a:r>
            <a:endParaRPr lang="en-GB" sz="2000" b="0" dirty="0" err="1" smtClean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INNOVATION 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2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29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725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3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77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3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2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729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74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7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338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4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9144000" cy="68595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88849" tIns="44425" rIns="88849" bIns="44425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7439" smtClean="0">
                <a:solidFill>
                  <a:srgbClr val="FFFFFF"/>
                </a:solidFill>
              </a:rPr>
              <a:t>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1972" y="1012507"/>
            <a:ext cx="7724775" cy="408336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309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59134" indent="-259134">
              <a:buClr>
                <a:srgbClr val="0070C0"/>
              </a:buClr>
              <a:buFont typeface="Wingdings" pitchFamily="2" charset="2"/>
              <a:buChar char="ü"/>
              <a:defRPr sz="1796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09036" indent="-849899">
              <a:defRPr sz="1796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539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539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76261" y="98157"/>
            <a:ext cx="8220075" cy="914400"/>
          </a:xfrm>
          <a:prstGeom prst="rect">
            <a:avLst/>
          </a:prstGeom>
        </p:spPr>
        <p:txBody>
          <a:bodyPr/>
          <a:lstStyle>
            <a:lvl1pPr algn="l">
              <a:defRPr sz="2736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539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21456" y="6493514"/>
            <a:ext cx="640795" cy="23666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8040" tIns="39021" rIns="78040" bIns="39021">
            <a:spAutoFit/>
          </a:bodyPr>
          <a:lstStyle/>
          <a:p>
            <a:pPr algn="l"/>
            <a:fld id="{467D8487-E0C0-4D30-BA27-78FDD3174B2C}" type="slidenum">
              <a:rPr lang="en-GB" altLang="en-US" sz="1026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026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155786" y="6503143"/>
            <a:ext cx="2892794" cy="223587"/>
          </a:xfrm>
          <a:prstGeom prst="rect">
            <a:avLst/>
          </a:prstGeom>
          <a:noFill/>
          <a:ln>
            <a:noFill/>
          </a:ln>
          <a:extLst/>
        </p:spPr>
        <p:txBody>
          <a:bodyPr lIns="78040" tIns="39021" rIns="78040" bIns="39021">
            <a:spAutoFit/>
          </a:bodyPr>
          <a:lstStyle/>
          <a:p>
            <a:pPr algn="ctr"/>
            <a:r>
              <a:rPr lang="en-GB" altLang="en-US" sz="941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941" b="0" dirty="0">
              <a:latin typeface="+mj-lt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684" y="6198879"/>
            <a:ext cx="1918122" cy="54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2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1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chemeClr val="bg1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chemeClr val="bg1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+mn-lt"/>
              </a:rPr>
              <a:t>THE NEXT EU RESEARCH &amp; </a:t>
            </a:r>
            <a:r>
              <a:rPr lang="en-US" sz="1500" dirty="0" smtClean="0">
                <a:solidFill>
                  <a:srgbClr val="00B0F0"/>
                </a:solidFill>
                <a:latin typeface="+mn-lt"/>
              </a:rPr>
              <a:t>INNOVATION INVESTMENT PROGRAMME (2021 – 2027)</a:t>
            </a:r>
            <a:endParaRPr lang="en-GB" sz="1500" dirty="0" err="1" smtClean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/>
                </a:solidFill>
                <a:latin typeface="+mj-lt"/>
              </a:rPr>
              <a:t>Horizon Europe</a:t>
            </a:r>
            <a:endParaRPr lang="en-GB" sz="4000" b="0" dirty="0" err="1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3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46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94778" y="6423139"/>
            <a:ext cx="2405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F5494"/>
                </a:solidFill>
              </a:rPr>
              <a:t>May 2019 </a:t>
            </a:r>
            <a:r>
              <a:rPr lang="en-GB" sz="1000" b="1" baseline="0" dirty="0" smtClean="0">
                <a:solidFill>
                  <a:srgbClr val="0F5494"/>
                </a:solidFill>
              </a:rPr>
              <a:t> │ Version 25</a:t>
            </a:r>
            <a:endParaRPr lang="en-GB" sz="1000" b="1" dirty="0" smtClean="0">
              <a:solidFill>
                <a:srgbClr val="0F54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8" r:id="rId3"/>
    <p:sldLayoutId id="2147483754" r:id="rId4"/>
    <p:sldLayoutId id="2147483755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3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survey/runner/HorizonEurope_Codesign_2021-202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horizon-europ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ec.europa.eu/eusurvey/runner/HorizonEurope_Codesign_2021-2024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ec.europa.eu/eusurvey/runner/HorizonEurope_Codesign_2021-2024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c.europa.eu/eusurvey/runner/HorizonEurope_Codesign_2021-202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Based on the Commission Proposal for Horizon Europe, the common understanding between co-legislators and the Partial General Approach, both approved in April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5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2344" y="98017"/>
            <a:ext cx="8784976" cy="129540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kern="0" dirty="0" smtClean="0">
                <a:solidFill>
                  <a:schemeClr val="accent6"/>
                </a:solidFill>
              </a:rPr>
              <a:t>Your contribution to Horizon </a:t>
            </a:r>
            <a:r>
              <a:rPr lang="en-GB" kern="0" dirty="0">
                <a:solidFill>
                  <a:schemeClr val="accent6"/>
                </a:solidFill>
              </a:rPr>
              <a:t>Europe Co-design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9268" y="686161"/>
            <a:ext cx="8377229" cy="707256"/>
            <a:chOff x="14581" y="1252022"/>
            <a:chExt cx="1805654" cy="2462135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Rounded Rectangle 4">
              <a:hlinkClick r:id="rId3"/>
            </p:cNvPr>
            <p:cNvSpPr txBox="1"/>
            <p:nvPr/>
          </p:nvSpPr>
          <p:spPr>
            <a:xfrm>
              <a:off x="14581" y="1252022"/>
              <a:ext cx="1707291" cy="148105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0" kern="0" noProof="0" dirty="0" smtClean="0">
                  <a:solidFill>
                    <a:schemeClr val="bg1">
                      <a:lumMod val="50000"/>
                    </a:schemeClr>
                  </a:solidFill>
                  <a:latin typeface="Verdana"/>
                </a:rPr>
                <a:t>Results of the on-line consultation – Romanian respondents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1684" y="1216649"/>
            <a:ext cx="8658128" cy="163969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Rectangle 8"/>
          <p:cNvSpPr/>
          <p:nvPr/>
        </p:nvSpPr>
        <p:spPr>
          <a:xfrm>
            <a:off x="191504" y="6516799"/>
            <a:ext cx="8688984" cy="17702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4" y="1498468"/>
            <a:ext cx="8688984" cy="50183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960037"/>
            <a:ext cx="2016224" cy="404073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1151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The situation today…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333"/>
            <a:ext cx="9165901" cy="51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4048" y="1384624"/>
            <a:ext cx="3943526" cy="92272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sz="3200" kern="0" dirty="0" smtClean="0">
                <a:solidFill>
                  <a:schemeClr val="accent6"/>
                </a:solidFill>
              </a:rPr>
              <a:t>… and its     	consequences</a:t>
            </a:r>
            <a:endParaRPr lang="en-GB" sz="3200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" y="6896"/>
            <a:ext cx="4921736" cy="3854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704" y="3501008"/>
            <a:ext cx="7029147" cy="3222761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>
            <a:off x="467544" y="3023240"/>
            <a:ext cx="1560160" cy="2880320"/>
          </a:xfrm>
          <a:prstGeom prst="curvedRightArrow">
            <a:avLst>
              <a:gd name="adj1" fmla="val 30956"/>
              <a:gd name="adj2" fmla="val 62406"/>
              <a:gd name="adj3" fmla="val 25000"/>
            </a:avLst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owchart: Stored Data 42"/>
          <p:cNvSpPr/>
          <p:nvPr/>
        </p:nvSpPr>
        <p:spPr>
          <a:xfrm rot="10800000">
            <a:off x="495438" y="1153591"/>
            <a:ext cx="936104" cy="360040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449" y="184473"/>
            <a:ext cx="8864587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The situation tomorrow…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7" y="5041514"/>
            <a:ext cx="1328555" cy="124577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54832" y="5295071"/>
            <a:ext cx="6992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spcBef>
                <a:spcPct val="20000"/>
              </a:spcBef>
              <a:defRPr/>
            </a:pPr>
            <a:r>
              <a:rPr lang="en-IE" sz="1800" kern="0" dirty="0" smtClean="0">
                <a:solidFill>
                  <a:srgbClr val="0F5494"/>
                </a:solidFill>
                <a:latin typeface="Verdana"/>
              </a:rPr>
              <a:t>Monthly </a:t>
            </a:r>
            <a:r>
              <a:rPr lang="en-IE" sz="1800" kern="0" dirty="0">
                <a:solidFill>
                  <a:srgbClr val="0F5494"/>
                </a:solidFill>
                <a:latin typeface="Verdana"/>
              </a:rPr>
              <a:t>declarations </a:t>
            </a:r>
            <a:r>
              <a:rPr lang="en-IE" sz="1800" b="0" kern="0" dirty="0">
                <a:solidFill>
                  <a:srgbClr val="0F5494"/>
                </a:solidFill>
                <a:latin typeface="Verdana"/>
              </a:rPr>
              <a:t>instead of </a:t>
            </a:r>
            <a:r>
              <a:rPr lang="en-IE" sz="1800" b="0" kern="0" dirty="0" smtClean="0">
                <a:solidFill>
                  <a:srgbClr val="0F5494"/>
                </a:solidFill>
                <a:latin typeface="Verdana"/>
              </a:rPr>
              <a:t>time </a:t>
            </a:r>
            <a:r>
              <a:rPr lang="en-IE" sz="1800" b="0" kern="0" dirty="0">
                <a:solidFill>
                  <a:srgbClr val="0F5494"/>
                </a:solidFill>
                <a:latin typeface="Verdana"/>
              </a:rPr>
              <a:t>sheets</a:t>
            </a:r>
            <a:endParaRPr lang="en-US" sz="18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38611" y="1718578"/>
            <a:ext cx="2376264" cy="936104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8" name="Rounded Rectangle 27"/>
          <p:cNvSpPr/>
          <p:nvPr/>
        </p:nvSpPr>
        <p:spPr>
          <a:xfrm>
            <a:off x="4879369" y="1728562"/>
            <a:ext cx="2744860" cy="936104"/>
          </a:xfrm>
          <a:prstGeom prst="roundRect">
            <a:avLst/>
          </a:prstGeom>
          <a:solidFill>
            <a:srgbClr val="CCFFCC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9" name="Multiply 28"/>
          <p:cNvSpPr/>
          <p:nvPr/>
        </p:nvSpPr>
        <p:spPr>
          <a:xfrm>
            <a:off x="4116984" y="1965782"/>
            <a:ext cx="560276" cy="461665"/>
          </a:xfrm>
          <a:prstGeom prst="mathMultiply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31" name="Rectangle 30"/>
          <p:cNvSpPr/>
          <p:nvPr/>
        </p:nvSpPr>
        <p:spPr>
          <a:xfrm>
            <a:off x="467544" y="5295071"/>
            <a:ext cx="3108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spcBef>
                <a:spcPct val="20000"/>
              </a:spcBef>
              <a:defRPr/>
            </a:pPr>
            <a:r>
              <a:rPr lang="en-IE" sz="1800" kern="0" dirty="0" smtClean="0">
                <a:solidFill>
                  <a:srgbClr val="0F5494"/>
                </a:solidFill>
                <a:latin typeface="Verdana"/>
              </a:rPr>
              <a:t>Days worked </a:t>
            </a:r>
            <a:r>
              <a:rPr lang="en-IE" sz="1600" kern="0" dirty="0" smtClean="0">
                <a:solidFill>
                  <a:srgbClr val="0F5494"/>
                </a:solidFill>
                <a:latin typeface="Verdana"/>
              </a:rPr>
              <a:t>=</a:t>
            </a:r>
            <a:endParaRPr lang="en-US" sz="1600" b="0" kern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449" y="3489464"/>
            <a:ext cx="7624291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defRPr/>
            </a:pPr>
            <a:r>
              <a:rPr lang="en-US" sz="1600" i="1" dirty="0" smtClean="0">
                <a:solidFill>
                  <a:srgbClr val="0F5494"/>
                </a:solidFill>
              </a:rPr>
              <a:t>	   </a:t>
            </a:r>
            <a:r>
              <a:rPr lang="en-US" sz="1600" i="1" dirty="0">
                <a:solidFill>
                  <a:srgbClr val="0F5494"/>
                </a:solidFill>
              </a:rPr>
              <a:t>annual personnel costs for the person </a:t>
            </a:r>
          </a:p>
          <a:p>
            <a:pPr lvl="4">
              <a:spcBef>
                <a:spcPts val="900"/>
              </a:spcBef>
              <a:defRPr/>
            </a:pPr>
            <a:r>
              <a:rPr lang="en-US" sz="1600" i="1" dirty="0">
                <a:solidFill>
                  <a:srgbClr val="0F5494"/>
                </a:solidFill>
              </a:rPr>
              <a:t>	 </a:t>
            </a:r>
            <a:r>
              <a:rPr lang="en-US" sz="1600" i="1" dirty="0" smtClean="0">
                <a:solidFill>
                  <a:srgbClr val="0F5494"/>
                </a:solidFill>
              </a:rPr>
              <a:t>                         </a:t>
            </a:r>
            <a:r>
              <a:rPr lang="en-US" sz="1600" i="1" dirty="0">
                <a:solidFill>
                  <a:srgbClr val="0F5494"/>
                </a:solidFill>
              </a:rPr>
              <a:t>215 </a:t>
            </a:r>
          </a:p>
          <a:p>
            <a:pPr lvl="3">
              <a:defRPr/>
            </a:pPr>
            <a:endParaRPr lang="en-US" sz="1400" i="1" dirty="0">
              <a:solidFill>
                <a:srgbClr val="0F5494"/>
              </a:solidFill>
            </a:endParaRPr>
          </a:p>
        </p:txBody>
      </p:sp>
      <p:sp>
        <p:nvSpPr>
          <p:cNvPr id="33" name="Freeform 13"/>
          <p:cNvSpPr>
            <a:spLocks/>
          </p:cNvSpPr>
          <p:nvPr/>
        </p:nvSpPr>
        <p:spPr bwMode="auto">
          <a:xfrm>
            <a:off x="309126" y="3304316"/>
            <a:ext cx="720079" cy="715350"/>
          </a:xfrm>
          <a:custGeom>
            <a:avLst/>
            <a:gdLst>
              <a:gd name="T0" fmla="*/ 1 w 1383"/>
              <a:gd name="T1" fmla="*/ 1 h 1382"/>
              <a:gd name="T2" fmla="*/ 1 w 1383"/>
              <a:gd name="T3" fmla="*/ 1 h 1382"/>
              <a:gd name="T4" fmla="*/ 1 w 1383"/>
              <a:gd name="T5" fmla="*/ 1 h 1382"/>
              <a:gd name="T6" fmla="*/ 1 w 1383"/>
              <a:gd name="T7" fmla="*/ 1 h 1382"/>
              <a:gd name="T8" fmla="*/ 1 w 1383"/>
              <a:gd name="T9" fmla="*/ 1 h 1382"/>
              <a:gd name="T10" fmla="*/ 1 w 1383"/>
              <a:gd name="T11" fmla="*/ 1 h 1382"/>
              <a:gd name="T12" fmla="*/ 1 w 1383"/>
              <a:gd name="T13" fmla="*/ 1 h 1382"/>
              <a:gd name="T14" fmla="*/ 1 w 1383"/>
              <a:gd name="T15" fmla="*/ 1 h 1382"/>
              <a:gd name="T16" fmla="*/ 1 w 1383"/>
              <a:gd name="T17" fmla="*/ 1 h 1382"/>
              <a:gd name="T18" fmla="*/ 1 w 1383"/>
              <a:gd name="T19" fmla="*/ 1 h 1382"/>
              <a:gd name="T20" fmla="*/ 1 w 1383"/>
              <a:gd name="T21" fmla="*/ 1 h 1382"/>
              <a:gd name="T22" fmla="*/ 1 w 1383"/>
              <a:gd name="T23" fmla="*/ 1 h 1382"/>
              <a:gd name="T24" fmla="*/ 1 w 1383"/>
              <a:gd name="T25" fmla="*/ 1 h 1382"/>
              <a:gd name="T26" fmla="*/ 1 w 1383"/>
              <a:gd name="T27" fmla="*/ 1 h 1382"/>
              <a:gd name="T28" fmla="*/ 1 w 1383"/>
              <a:gd name="T29" fmla="*/ 1 h 1382"/>
              <a:gd name="T30" fmla="*/ 1 w 1383"/>
              <a:gd name="T31" fmla="*/ 1 h 1382"/>
              <a:gd name="T32" fmla="*/ 1 w 1383"/>
              <a:gd name="T33" fmla="*/ 1 h 1382"/>
              <a:gd name="T34" fmla="*/ 1 w 1383"/>
              <a:gd name="T35" fmla="*/ 1 h 1382"/>
              <a:gd name="T36" fmla="*/ 1 w 1383"/>
              <a:gd name="T37" fmla="*/ 1 h 1382"/>
              <a:gd name="T38" fmla="*/ 1 w 1383"/>
              <a:gd name="T39" fmla="*/ 1 h 1382"/>
              <a:gd name="T40" fmla="*/ 1 w 1383"/>
              <a:gd name="T41" fmla="*/ 1 h 1382"/>
              <a:gd name="T42" fmla="*/ 1 w 1383"/>
              <a:gd name="T43" fmla="*/ 1 h 1382"/>
              <a:gd name="T44" fmla="*/ 1 w 1383"/>
              <a:gd name="T45" fmla="*/ 1 h 1382"/>
              <a:gd name="T46" fmla="*/ 1 w 1383"/>
              <a:gd name="T47" fmla="*/ 1 h 1382"/>
              <a:gd name="T48" fmla="*/ 1 w 1383"/>
              <a:gd name="T49" fmla="*/ 1 h 1382"/>
              <a:gd name="T50" fmla="*/ 1 w 1383"/>
              <a:gd name="T51" fmla="*/ 1 h 1382"/>
              <a:gd name="T52" fmla="*/ 1 w 1383"/>
              <a:gd name="T53" fmla="*/ 1 h 1382"/>
              <a:gd name="T54" fmla="*/ 1 w 1383"/>
              <a:gd name="T55" fmla="*/ 1 h 1382"/>
              <a:gd name="T56" fmla="*/ 1 w 1383"/>
              <a:gd name="T57" fmla="*/ 1 h 1382"/>
              <a:gd name="T58" fmla="*/ 1 w 1383"/>
              <a:gd name="T59" fmla="*/ 1 h 1382"/>
              <a:gd name="T60" fmla="*/ 1 w 1383"/>
              <a:gd name="T61" fmla="*/ 1 h 1382"/>
              <a:gd name="T62" fmla="*/ 1 w 1383"/>
              <a:gd name="T63" fmla="*/ 1 h 1382"/>
              <a:gd name="T64" fmla="*/ 1 w 1383"/>
              <a:gd name="T65" fmla="*/ 1 h 1382"/>
              <a:gd name="T66" fmla="*/ 1 w 1383"/>
              <a:gd name="T67" fmla="*/ 1 h 1382"/>
              <a:gd name="T68" fmla="*/ 1 w 1383"/>
              <a:gd name="T69" fmla="*/ 1 h 1382"/>
              <a:gd name="T70" fmla="*/ 1 w 1383"/>
              <a:gd name="T71" fmla="*/ 1 h 1382"/>
              <a:gd name="T72" fmla="*/ 1 w 1383"/>
              <a:gd name="T73" fmla="*/ 1 h 1382"/>
              <a:gd name="T74" fmla="*/ 1 w 1383"/>
              <a:gd name="T75" fmla="*/ 1 h 1382"/>
              <a:gd name="T76" fmla="*/ 1 w 1383"/>
              <a:gd name="T77" fmla="*/ 0 h 1382"/>
              <a:gd name="T78" fmla="*/ 1 w 1383"/>
              <a:gd name="T79" fmla="*/ 1 h 1382"/>
              <a:gd name="T80" fmla="*/ 1 w 1383"/>
              <a:gd name="T81" fmla="*/ 1 h 1382"/>
              <a:gd name="T82" fmla="*/ 1 w 1383"/>
              <a:gd name="T83" fmla="*/ 1 h 1382"/>
              <a:gd name="T84" fmla="*/ 1 w 1383"/>
              <a:gd name="T85" fmla="*/ 1 h 1382"/>
              <a:gd name="T86" fmla="*/ 1 w 1383"/>
              <a:gd name="T87" fmla="*/ 1 h 1382"/>
              <a:gd name="T88" fmla="*/ 1 w 1383"/>
              <a:gd name="T89" fmla="*/ 1 h 1382"/>
              <a:gd name="T90" fmla="*/ 1 w 1383"/>
              <a:gd name="T91" fmla="*/ 1 h 1382"/>
              <a:gd name="T92" fmla="*/ 1 w 1383"/>
              <a:gd name="T93" fmla="*/ 1 h 1382"/>
              <a:gd name="T94" fmla="*/ 1 w 1383"/>
              <a:gd name="T95" fmla="*/ 1 h 1382"/>
              <a:gd name="T96" fmla="*/ 1 w 1383"/>
              <a:gd name="T97" fmla="*/ 1 h 1382"/>
              <a:gd name="T98" fmla="*/ 1 w 1383"/>
              <a:gd name="T99" fmla="*/ 1 h 1382"/>
              <a:gd name="T100" fmla="*/ 1 w 1383"/>
              <a:gd name="T101" fmla="*/ 1 h 1382"/>
              <a:gd name="T102" fmla="*/ 1 w 1383"/>
              <a:gd name="T103" fmla="*/ 1 h 138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83" h="1382">
                <a:moveTo>
                  <a:pt x="872" y="281"/>
                </a:moveTo>
                <a:lnTo>
                  <a:pt x="895" y="292"/>
                </a:lnTo>
                <a:lnTo>
                  <a:pt x="918" y="303"/>
                </a:lnTo>
                <a:lnTo>
                  <a:pt x="938" y="316"/>
                </a:lnTo>
                <a:lnTo>
                  <a:pt x="957" y="330"/>
                </a:lnTo>
                <a:lnTo>
                  <a:pt x="974" y="346"/>
                </a:lnTo>
                <a:lnTo>
                  <a:pt x="989" y="363"/>
                </a:lnTo>
                <a:lnTo>
                  <a:pt x="1002" y="380"/>
                </a:lnTo>
                <a:lnTo>
                  <a:pt x="1012" y="400"/>
                </a:lnTo>
                <a:lnTo>
                  <a:pt x="1026" y="432"/>
                </a:lnTo>
                <a:lnTo>
                  <a:pt x="1034" y="462"/>
                </a:lnTo>
                <a:lnTo>
                  <a:pt x="1040" y="487"/>
                </a:lnTo>
                <a:lnTo>
                  <a:pt x="1041" y="509"/>
                </a:lnTo>
                <a:lnTo>
                  <a:pt x="1041" y="527"/>
                </a:lnTo>
                <a:lnTo>
                  <a:pt x="1041" y="539"/>
                </a:lnTo>
                <a:lnTo>
                  <a:pt x="1040" y="547"/>
                </a:lnTo>
                <a:lnTo>
                  <a:pt x="1039" y="550"/>
                </a:lnTo>
                <a:lnTo>
                  <a:pt x="890" y="550"/>
                </a:lnTo>
                <a:lnTo>
                  <a:pt x="888" y="529"/>
                </a:lnTo>
                <a:lnTo>
                  <a:pt x="885" y="509"/>
                </a:lnTo>
                <a:lnTo>
                  <a:pt x="882" y="491"/>
                </a:lnTo>
                <a:lnTo>
                  <a:pt x="876" y="474"/>
                </a:lnTo>
                <a:lnTo>
                  <a:pt x="862" y="446"/>
                </a:lnTo>
                <a:lnTo>
                  <a:pt x="844" y="423"/>
                </a:lnTo>
                <a:lnTo>
                  <a:pt x="824" y="406"/>
                </a:lnTo>
                <a:lnTo>
                  <a:pt x="802" y="393"/>
                </a:lnTo>
                <a:lnTo>
                  <a:pt x="781" y="384"/>
                </a:lnTo>
                <a:lnTo>
                  <a:pt x="757" y="378"/>
                </a:lnTo>
                <a:lnTo>
                  <a:pt x="737" y="375"/>
                </a:lnTo>
                <a:lnTo>
                  <a:pt x="718" y="373"/>
                </a:lnTo>
                <a:lnTo>
                  <a:pt x="711" y="373"/>
                </a:lnTo>
                <a:lnTo>
                  <a:pt x="705" y="373"/>
                </a:lnTo>
                <a:lnTo>
                  <a:pt x="699" y="375"/>
                </a:lnTo>
                <a:lnTo>
                  <a:pt x="692" y="375"/>
                </a:lnTo>
                <a:lnTo>
                  <a:pt x="685" y="376"/>
                </a:lnTo>
                <a:lnTo>
                  <a:pt x="678" y="377"/>
                </a:lnTo>
                <a:lnTo>
                  <a:pt x="671" y="379"/>
                </a:lnTo>
                <a:lnTo>
                  <a:pt x="665" y="380"/>
                </a:lnTo>
                <a:lnTo>
                  <a:pt x="647" y="387"/>
                </a:lnTo>
                <a:lnTo>
                  <a:pt x="631" y="395"/>
                </a:lnTo>
                <a:lnTo>
                  <a:pt x="616" y="405"/>
                </a:lnTo>
                <a:lnTo>
                  <a:pt x="603" y="415"/>
                </a:lnTo>
                <a:lnTo>
                  <a:pt x="593" y="425"/>
                </a:lnTo>
                <a:lnTo>
                  <a:pt x="584" y="437"/>
                </a:lnTo>
                <a:lnTo>
                  <a:pt x="575" y="449"/>
                </a:lnTo>
                <a:lnTo>
                  <a:pt x="569" y="461"/>
                </a:lnTo>
                <a:lnTo>
                  <a:pt x="557" y="487"/>
                </a:lnTo>
                <a:lnTo>
                  <a:pt x="549" y="515"/>
                </a:lnTo>
                <a:lnTo>
                  <a:pt x="542" y="546"/>
                </a:lnTo>
                <a:lnTo>
                  <a:pt x="536" y="577"/>
                </a:lnTo>
                <a:lnTo>
                  <a:pt x="759" y="577"/>
                </a:lnTo>
                <a:lnTo>
                  <a:pt x="759" y="673"/>
                </a:lnTo>
                <a:lnTo>
                  <a:pt x="528" y="673"/>
                </a:lnTo>
                <a:lnTo>
                  <a:pt x="528" y="676"/>
                </a:lnTo>
                <a:lnTo>
                  <a:pt x="528" y="680"/>
                </a:lnTo>
                <a:lnTo>
                  <a:pt x="528" y="683"/>
                </a:lnTo>
                <a:lnTo>
                  <a:pt x="528" y="686"/>
                </a:lnTo>
                <a:lnTo>
                  <a:pt x="528" y="696"/>
                </a:lnTo>
                <a:lnTo>
                  <a:pt x="528" y="706"/>
                </a:lnTo>
                <a:lnTo>
                  <a:pt x="528" y="718"/>
                </a:lnTo>
                <a:lnTo>
                  <a:pt x="529" y="731"/>
                </a:lnTo>
                <a:lnTo>
                  <a:pt x="723" y="731"/>
                </a:lnTo>
                <a:lnTo>
                  <a:pt x="723" y="826"/>
                </a:lnTo>
                <a:lnTo>
                  <a:pt x="543" y="826"/>
                </a:lnTo>
                <a:lnTo>
                  <a:pt x="547" y="840"/>
                </a:lnTo>
                <a:lnTo>
                  <a:pt x="550" y="853"/>
                </a:lnTo>
                <a:lnTo>
                  <a:pt x="554" y="865"/>
                </a:lnTo>
                <a:lnTo>
                  <a:pt x="558" y="878"/>
                </a:lnTo>
                <a:lnTo>
                  <a:pt x="563" y="891"/>
                </a:lnTo>
                <a:lnTo>
                  <a:pt x="567" y="902"/>
                </a:lnTo>
                <a:lnTo>
                  <a:pt x="573" y="914"/>
                </a:lnTo>
                <a:lnTo>
                  <a:pt x="580" y="924"/>
                </a:lnTo>
                <a:lnTo>
                  <a:pt x="594" y="942"/>
                </a:lnTo>
                <a:lnTo>
                  <a:pt x="609" y="957"/>
                </a:lnTo>
                <a:lnTo>
                  <a:pt x="624" y="970"/>
                </a:lnTo>
                <a:lnTo>
                  <a:pt x="640" y="980"/>
                </a:lnTo>
                <a:lnTo>
                  <a:pt x="657" y="989"/>
                </a:lnTo>
                <a:lnTo>
                  <a:pt x="675" y="993"/>
                </a:lnTo>
                <a:lnTo>
                  <a:pt x="692" y="997"/>
                </a:lnTo>
                <a:lnTo>
                  <a:pt x="709" y="998"/>
                </a:lnTo>
                <a:lnTo>
                  <a:pt x="729" y="997"/>
                </a:lnTo>
                <a:lnTo>
                  <a:pt x="747" y="993"/>
                </a:lnTo>
                <a:lnTo>
                  <a:pt x="766" y="986"/>
                </a:lnTo>
                <a:lnTo>
                  <a:pt x="783" y="977"/>
                </a:lnTo>
                <a:lnTo>
                  <a:pt x="799" y="967"/>
                </a:lnTo>
                <a:lnTo>
                  <a:pt x="814" y="953"/>
                </a:lnTo>
                <a:lnTo>
                  <a:pt x="827" y="938"/>
                </a:lnTo>
                <a:lnTo>
                  <a:pt x="838" y="919"/>
                </a:lnTo>
                <a:lnTo>
                  <a:pt x="852" y="889"/>
                </a:lnTo>
                <a:lnTo>
                  <a:pt x="861" y="860"/>
                </a:lnTo>
                <a:lnTo>
                  <a:pt x="866" y="830"/>
                </a:lnTo>
                <a:lnTo>
                  <a:pt x="869" y="801"/>
                </a:lnTo>
                <a:lnTo>
                  <a:pt x="1050" y="801"/>
                </a:lnTo>
                <a:lnTo>
                  <a:pt x="1048" y="828"/>
                </a:lnTo>
                <a:lnTo>
                  <a:pt x="1044" y="860"/>
                </a:lnTo>
                <a:lnTo>
                  <a:pt x="1039" y="894"/>
                </a:lnTo>
                <a:lnTo>
                  <a:pt x="1029" y="930"/>
                </a:lnTo>
                <a:lnTo>
                  <a:pt x="1014" y="966"/>
                </a:lnTo>
                <a:lnTo>
                  <a:pt x="992" y="1001"/>
                </a:lnTo>
                <a:lnTo>
                  <a:pt x="964" y="1033"/>
                </a:lnTo>
                <a:lnTo>
                  <a:pt x="925" y="1063"/>
                </a:lnTo>
                <a:lnTo>
                  <a:pt x="913" y="1070"/>
                </a:lnTo>
                <a:lnTo>
                  <a:pt x="900" y="1076"/>
                </a:lnTo>
                <a:lnTo>
                  <a:pt x="888" y="1082"/>
                </a:lnTo>
                <a:lnTo>
                  <a:pt x="875" y="1088"/>
                </a:lnTo>
                <a:lnTo>
                  <a:pt x="861" y="1092"/>
                </a:lnTo>
                <a:lnTo>
                  <a:pt x="847" y="1097"/>
                </a:lnTo>
                <a:lnTo>
                  <a:pt x="834" y="1100"/>
                </a:lnTo>
                <a:lnTo>
                  <a:pt x="820" y="1104"/>
                </a:lnTo>
                <a:lnTo>
                  <a:pt x="805" y="1107"/>
                </a:lnTo>
                <a:lnTo>
                  <a:pt x="791" y="1109"/>
                </a:lnTo>
                <a:lnTo>
                  <a:pt x="776" y="1112"/>
                </a:lnTo>
                <a:lnTo>
                  <a:pt x="762" y="1113"/>
                </a:lnTo>
                <a:lnTo>
                  <a:pt x="747" y="1114"/>
                </a:lnTo>
                <a:lnTo>
                  <a:pt x="733" y="1115"/>
                </a:lnTo>
                <a:lnTo>
                  <a:pt x="718" y="1116"/>
                </a:lnTo>
                <a:lnTo>
                  <a:pt x="705" y="1116"/>
                </a:lnTo>
                <a:lnTo>
                  <a:pt x="688" y="1116"/>
                </a:lnTo>
                <a:lnTo>
                  <a:pt x="672" y="1115"/>
                </a:lnTo>
                <a:lnTo>
                  <a:pt x="656" y="1114"/>
                </a:lnTo>
                <a:lnTo>
                  <a:pt x="641" y="1112"/>
                </a:lnTo>
                <a:lnTo>
                  <a:pt x="625" y="1109"/>
                </a:lnTo>
                <a:lnTo>
                  <a:pt x="610" y="1107"/>
                </a:lnTo>
                <a:lnTo>
                  <a:pt x="594" y="1103"/>
                </a:lnTo>
                <a:lnTo>
                  <a:pt x="579" y="1098"/>
                </a:lnTo>
                <a:lnTo>
                  <a:pt x="547" y="1086"/>
                </a:lnTo>
                <a:lnTo>
                  <a:pt x="517" y="1073"/>
                </a:lnTo>
                <a:lnTo>
                  <a:pt x="491" y="1057"/>
                </a:lnTo>
                <a:lnTo>
                  <a:pt x="468" y="1039"/>
                </a:lnTo>
                <a:lnTo>
                  <a:pt x="449" y="1020"/>
                </a:lnTo>
                <a:lnTo>
                  <a:pt x="431" y="1000"/>
                </a:lnTo>
                <a:lnTo>
                  <a:pt x="417" y="979"/>
                </a:lnTo>
                <a:lnTo>
                  <a:pt x="405" y="959"/>
                </a:lnTo>
                <a:lnTo>
                  <a:pt x="397" y="945"/>
                </a:lnTo>
                <a:lnTo>
                  <a:pt x="390" y="930"/>
                </a:lnTo>
                <a:lnTo>
                  <a:pt x="384" y="915"/>
                </a:lnTo>
                <a:lnTo>
                  <a:pt x="378" y="899"/>
                </a:lnTo>
                <a:lnTo>
                  <a:pt x="373" y="881"/>
                </a:lnTo>
                <a:lnTo>
                  <a:pt x="368" y="864"/>
                </a:lnTo>
                <a:lnTo>
                  <a:pt x="364" y="846"/>
                </a:lnTo>
                <a:lnTo>
                  <a:pt x="360" y="826"/>
                </a:lnTo>
                <a:lnTo>
                  <a:pt x="160" y="826"/>
                </a:lnTo>
                <a:lnTo>
                  <a:pt x="160" y="731"/>
                </a:lnTo>
                <a:lnTo>
                  <a:pt x="349" y="731"/>
                </a:lnTo>
                <a:lnTo>
                  <a:pt x="347" y="721"/>
                </a:lnTo>
                <a:lnTo>
                  <a:pt x="347" y="711"/>
                </a:lnTo>
                <a:lnTo>
                  <a:pt x="347" y="702"/>
                </a:lnTo>
                <a:lnTo>
                  <a:pt x="347" y="691"/>
                </a:lnTo>
                <a:lnTo>
                  <a:pt x="347" y="688"/>
                </a:lnTo>
                <a:lnTo>
                  <a:pt x="347" y="683"/>
                </a:lnTo>
                <a:lnTo>
                  <a:pt x="347" y="678"/>
                </a:lnTo>
                <a:lnTo>
                  <a:pt x="347" y="673"/>
                </a:lnTo>
                <a:lnTo>
                  <a:pt x="118" y="673"/>
                </a:lnTo>
                <a:lnTo>
                  <a:pt x="118" y="577"/>
                </a:lnTo>
                <a:lnTo>
                  <a:pt x="359" y="577"/>
                </a:lnTo>
                <a:lnTo>
                  <a:pt x="365" y="552"/>
                </a:lnTo>
                <a:lnTo>
                  <a:pt x="372" y="524"/>
                </a:lnTo>
                <a:lnTo>
                  <a:pt x="380" y="497"/>
                </a:lnTo>
                <a:lnTo>
                  <a:pt x="390" y="469"/>
                </a:lnTo>
                <a:lnTo>
                  <a:pt x="402" y="443"/>
                </a:lnTo>
                <a:lnTo>
                  <a:pt x="417" y="415"/>
                </a:lnTo>
                <a:lnTo>
                  <a:pt x="433" y="388"/>
                </a:lnTo>
                <a:lnTo>
                  <a:pt x="452" y="364"/>
                </a:lnTo>
                <a:lnTo>
                  <a:pt x="473" y="340"/>
                </a:lnTo>
                <a:lnTo>
                  <a:pt x="497" y="319"/>
                </a:lnTo>
                <a:lnTo>
                  <a:pt x="525" y="300"/>
                </a:lnTo>
                <a:lnTo>
                  <a:pt x="556" y="284"/>
                </a:lnTo>
                <a:lnTo>
                  <a:pt x="589" y="270"/>
                </a:lnTo>
                <a:lnTo>
                  <a:pt x="626" y="259"/>
                </a:lnTo>
                <a:lnTo>
                  <a:pt x="666" y="254"/>
                </a:lnTo>
                <a:lnTo>
                  <a:pt x="711" y="251"/>
                </a:lnTo>
                <a:lnTo>
                  <a:pt x="732" y="251"/>
                </a:lnTo>
                <a:lnTo>
                  <a:pt x="753" y="254"/>
                </a:lnTo>
                <a:lnTo>
                  <a:pt x="774" y="256"/>
                </a:lnTo>
                <a:lnTo>
                  <a:pt x="794" y="259"/>
                </a:lnTo>
                <a:lnTo>
                  <a:pt x="814" y="263"/>
                </a:lnTo>
                <a:lnTo>
                  <a:pt x="834" y="269"/>
                </a:lnTo>
                <a:lnTo>
                  <a:pt x="853" y="274"/>
                </a:lnTo>
                <a:lnTo>
                  <a:pt x="872" y="281"/>
                </a:lnTo>
                <a:lnTo>
                  <a:pt x="987" y="66"/>
                </a:lnTo>
                <a:lnTo>
                  <a:pt x="969" y="58"/>
                </a:lnTo>
                <a:lnTo>
                  <a:pt x="952" y="51"/>
                </a:lnTo>
                <a:lnTo>
                  <a:pt x="935" y="44"/>
                </a:lnTo>
                <a:lnTo>
                  <a:pt x="918" y="37"/>
                </a:lnTo>
                <a:lnTo>
                  <a:pt x="899" y="31"/>
                </a:lnTo>
                <a:lnTo>
                  <a:pt x="882" y="27"/>
                </a:lnTo>
                <a:lnTo>
                  <a:pt x="863" y="21"/>
                </a:lnTo>
                <a:lnTo>
                  <a:pt x="845" y="17"/>
                </a:lnTo>
                <a:lnTo>
                  <a:pt x="827" y="13"/>
                </a:lnTo>
                <a:lnTo>
                  <a:pt x="807" y="9"/>
                </a:lnTo>
                <a:lnTo>
                  <a:pt x="789" y="7"/>
                </a:lnTo>
                <a:lnTo>
                  <a:pt x="769" y="5"/>
                </a:lnTo>
                <a:lnTo>
                  <a:pt x="749" y="3"/>
                </a:lnTo>
                <a:lnTo>
                  <a:pt x="730" y="1"/>
                </a:lnTo>
                <a:lnTo>
                  <a:pt x="710" y="0"/>
                </a:lnTo>
                <a:lnTo>
                  <a:pt x="691" y="0"/>
                </a:lnTo>
                <a:lnTo>
                  <a:pt x="620" y="4"/>
                </a:lnTo>
                <a:lnTo>
                  <a:pt x="551" y="14"/>
                </a:lnTo>
                <a:lnTo>
                  <a:pt x="486" y="31"/>
                </a:lnTo>
                <a:lnTo>
                  <a:pt x="422" y="54"/>
                </a:lnTo>
                <a:lnTo>
                  <a:pt x="361" y="83"/>
                </a:lnTo>
                <a:lnTo>
                  <a:pt x="305" y="119"/>
                </a:lnTo>
                <a:lnTo>
                  <a:pt x="251" y="158"/>
                </a:lnTo>
                <a:lnTo>
                  <a:pt x="202" y="203"/>
                </a:lnTo>
                <a:lnTo>
                  <a:pt x="157" y="251"/>
                </a:lnTo>
                <a:lnTo>
                  <a:pt x="118" y="305"/>
                </a:lnTo>
                <a:lnTo>
                  <a:pt x="82" y="362"/>
                </a:lnTo>
                <a:lnTo>
                  <a:pt x="54" y="423"/>
                </a:lnTo>
                <a:lnTo>
                  <a:pt x="31" y="486"/>
                </a:lnTo>
                <a:lnTo>
                  <a:pt x="13" y="552"/>
                </a:lnTo>
                <a:lnTo>
                  <a:pt x="3" y="621"/>
                </a:lnTo>
                <a:lnTo>
                  <a:pt x="0" y="691"/>
                </a:lnTo>
                <a:lnTo>
                  <a:pt x="3" y="762"/>
                </a:lnTo>
                <a:lnTo>
                  <a:pt x="13" y="831"/>
                </a:lnTo>
                <a:lnTo>
                  <a:pt x="31" y="898"/>
                </a:lnTo>
                <a:lnTo>
                  <a:pt x="54" y="961"/>
                </a:lnTo>
                <a:lnTo>
                  <a:pt x="82" y="1021"/>
                </a:lnTo>
                <a:lnTo>
                  <a:pt x="118" y="1078"/>
                </a:lnTo>
                <a:lnTo>
                  <a:pt x="157" y="1131"/>
                </a:lnTo>
                <a:lnTo>
                  <a:pt x="202" y="1180"/>
                </a:lnTo>
                <a:lnTo>
                  <a:pt x="251" y="1225"/>
                </a:lnTo>
                <a:lnTo>
                  <a:pt x="305" y="1265"/>
                </a:lnTo>
                <a:lnTo>
                  <a:pt x="361" y="1300"/>
                </a:lnTo>
                <a:lnTo>
                  <a:pt x="422" y="1328"/>
                </a:lnTo>
                <a:lnTo>
                  <a:pt x="486" y="1351"/>
                </a:lnTo>
                <a:lnTo>
                  <a:pt x="551" y="1369"/>
                </a:lnTo>
                <a:lnTo>
                  <a:pt x="620" y="1379"/>
                </a:lnTo>
                <a:lnTo>
                  <a:pt x="691" y="1382"/>
                </a:lnTo>
                <a:lnTo>
                  <a:pt x="761" y="1379"/>
                </a:lnTo>
                <a:lnTo>
                  <a:pt x="830" y="1369"/>
                </a:lnTo>
                <a:lnTo>
                  <a:pt x="897" y="1351"/>
                </a:lnTo>
                <a:lnTo>
                  <a:pt x="960" y="1328"/>
                </a:lnTo>
                <a:lnTo>
                  <a:pt x="1021" y="1300"/>
                </a:lnTo>
                <a:lnTo>
                  <a:pt x="1078" y="1265"/>
                </a:lnTo>
                <a:lnTo>
                  <a:pt x="1131" y="1225"/>
                </a:lnTo>
                <a:lnTo>
                  <a:pt x="1180" y="1180"/>
                </a:lnTo>
                <a:lnTo>
                  <a:pt x="1225" y="1131"/>
                </a:lnTo>
                <a:lnTo>
                  <a:pt x="1264" y="1078"/>
                </a:lnTo>
                <a:lnTo>
                  <a:pt x="1299" y="1021"/>
                </a:lnTo>
                <a:lnTo>
                  <a:pt x="1329" y="961"/>
                </a:lnTo>
                <a:lnTo>
                  <a:pt x="1352" y="898"/>
                </a:lnTo>
                <a:lnTo>
                  <a:pt x="1369" y="831"/>
                </a:lnTo>
                <a:lnTo>
                  <a:pt x="1380" y="762"/>
                </a:lnTo>
                <a:lnTo>
                  <a:pt x="1383" y="691"/>
                </a:lnTo>
                <a:lnTo>
                  <a:pt x="1381" y="641"/>
                </a:lnTo>
                <a:lnTo>
                  <a:pt x="1376" y="590"/>
                </a:lnTo>
                <a:lnTo>
                  <a:pt x="1367" y="540"/>
                </a:lnTo>
                <a:lnTo>
                  <a:pt x="1354" y="493"/>
                </a:lnTo>
                <a:lnTo>
                  <a:pt x="1338" y="447"/>
                </a:lnTo>
                <a:lnTo>
                  <a:pt x="1320" y="402"/>
                </a:lnTo>
                <a:lnTo>
                  <a:pt x="1298" y="358"/>
                </a:lnTo>
                <a:lnTo>
                  <a:pt x="1272" y="317"/>
                </a:lnTo>
                <a:lnTo>
                  <a:pt x="1245" y="278"/>
                </a:lnTo>
                <a:lnTo>
                  <a:pt x="1215" y="240"/>
                </a:lnTo>
                <a:lnTo>
                  <a:pt x="1183" y="205"/>
                </a:lnTo>
                <a:lnTo>
                  <a:pt x="1147" y="172"/>
                </a:lnTo>
                <a:lnTo>
                  <a:pt x="1110" y="142"/>
                </a:lnTo>
                <a:lnTo>
                  <a:pt x="1071" y="113"/>
                </a:lnTo>
                <a:lnTo>
                  <a:pt x="1029" y="88"/>
                </a:lnTo>
                <a:lnTo>
                  <a:pt x="987" y="66"/>
                </a:lnTo>
                <a:lnTo>
                  <a:pt x="872" y="281"/>
                </a:lnTo>
                <a:close/>
              </a:path>
            </a:pathLst>
          </a:custGeom>
          <a:gradFill rotWithShape="1">
            <a:gsLst>
              <a:gs pos="0">
                <a:srgbClr val="182F76"/>
              </a:gs>
              <a:gs pos="100000">
                <a:srgbClr val="3366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538611" y="1965782"/>
            <a:ext cx="237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0F5494"/>
                </a:solidFill>
              </a:rPr>
              <a:t>Daily rate</a:t>
            </a:r>
            <a:endParaRPr lang="en-GB" sz="2400" dirty="0" err="1" smtClean="0">
              <a:solidFill>
                <a:srgbClr val="0F549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9368" y="1936926"/>
            <a:ext cx="2744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err="1" smtClean="0">
                <a:solidFill>
                  <a:srgbClr val="0F5494"/>
                </a:solidFill>
              </a:rPr>
              <a:t>Days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worked</a:t>
            </a:r>
            <a:endParaRPr lang="en-GB" sz="2400" dirty="0" err="1" smtClean="0">
              <a:solidFill>
                <a:srgbClr val="0F5494"/>
              </a:solidFill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 bwMode="auto">
          <a:xfrm>
            <a:off x="465359" y="3199678"/>
            <a:ext cx="2756442" cy="9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Daily rate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 </a:t>
            </a:r>
            <a:endParaRPr kumimoji="0" lang="en-IE" sz="1600" b="0" i="0" u="sng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</a:endParaRPr>
          </a:p>
          <a:p>
            <a:pPr marL="1143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1" i="0" u="sng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143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11430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6737" y="1153591"/>
            <a:ext cx="101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i="1" dirty="0" smtClean="0">
                <a:solidFill>
                  <a:srgbClr val="0F5494"/>
                </a:solidFill>
              </a:rPr>
              <a:t>NEW</a:t>
            </a:r>
            <a:endParaRPr lang="en-GB" sz="1800" i="1" dirty="0" err="1" smtClean="0">
              <a:solidFill>
                <a:srgbClr val="0F5494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150231" y="3826069"/>
            <a:ext cx="4680520" cy="0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EDEA2-F267-0649-BD5C-8E298423B09E}"/>
              </a:ext>
            </a:extLst>
          </p:cNvPr>
          <p:cNvSpPr/>
          <p:nvPr/>
        </p:nvSpPr>
        <p:spPr>
          <a:xfrm>
            <a:off x="2121543" y="4345579"/>
            <a:ext cx="8733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0F5494"/>
                </a:solidFill>
                <a:latin typeface="Verdana"/>
              </a:rPr>
              <a:t>with</a:t>
            </a:r>
            <a:r>
              <a:rPr lang="en-US" sz="1400" kern="0" dirty="0">
                <a:solidFill>
                  <a:srgbClr val="0F5494"/>
                </a:solidFill>
                <a:latin typeface="Verdana"/>
              </a:rPr>
              <a:t> no more </a:t>
            </a:r>
            <a:r>
              <a:rPr lang="en-US" sz="1400" b="0" kern="0" dirty="0">
                <a:solidFill>
                  <a:srgbClr val="0F5494"/>
                </a:solidFill>
                <a:latin typeface="Verdana"/>
              </a:rPr>
              <a:t>obligation to use the </a:t>
            </a:r>
            <a:r>
              <a:rPr lang="en-US" sz="1400" kern="0" dirty="0">
                <a:solidFill>
                  <a:srgbClr val="0F5494"/>
                </a:solidFill>
                <a:latin typeface="Verdana"/>
              </a:rPr>
              <a:t>‘last closed financial year’! </a:t>
            </a:r>
          </a:p>
        </p:txBody>
      </p:sp>
      <p:sp>
        <p:nvSpPr>
          <p:cNvPr id="18" name="Flèche à angle droit 2">
            <a:extLst>
              <a:ext uri="{FF2B5EF4-FFF2-40B4-BE49-F238E27FC236}">
                <a16:creationId xmlns:a16="http://schemas.microsoft.com/office/drawing/2014/main" id="{E4F1513A-2589-5A44-B931-5350690EF93E}"/>
              </a:ext>
            </a:extLst>
          </p:cNvPr>
          <p:cNvSpPr/>
          <p:nvPr/>
        </p:nvSpPr>
        <p:spPr>
          <a:xfrm rot="5400000">
            <a:off x="2691428" y="4305261"/>
            <a:ext cx="335813" cy="265226"/>
          </a:xfrm>
          <a:prstGeom prst="bentUp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38611" y="1044926"/>
            <a:ext cx="4227737" cy="577619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kern="0" dirty="0" smtClean="0">
                <a:solidFill>
                  <a:schemeClr val="accent6"/>
                </a:solidFill>
              </a:rPr>
              <a:t>Corporate approach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6140" y="260648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Project-based remuneration (Art 32 HE </a:t>
            </a:r>
            <a:r>
              <a:rPr lang="en-GB" dirty="0" err="1" smtClean="0">
                <a:solidFill>
                  <a:schemeClr val="accent6"/>
                </a:solidFill>
              </a:rPr>
              <a:t>RfP</a:t>
            </a:r>
            <a:r>
              <a:rPr lang="en-GB" dirty="0" smtClean="0">
                <a:solidFill>
                  <a:schemeClr val="accent6"/>
                </a:solidFill>
              </a:rPr>
              <a:t>)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195260" y="1268760"/>
            <a:ext cx="866880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Similar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rules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 H2020 but with the following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simplifications: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256400" lvl="4" indent="-342900" algn="just">
              <a:buClr>
                <a:srgbClr val="F8A907"/>
              </a:buClr>
              <a:buFont typeface="Wingdings" panose="05000000000000000000" pitchFamily="2" charset="2"/>
              <a:buChar char="ü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Current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AGA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explanations about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‘National Projects Reference’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incorporated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MGA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clarity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and legal certainty)</a:t>
            </a:r>
          </a:p>
          <a:p>
            <a:pPr marL="1256400" lvl="4" indent="-342900" algn="just">
              <a:buClr>
                <a:srgbClr val="F8A907"/>
              </a:buClr>
              <a:buFont typeface="Wingdings" panose="05000000000000000000" pitchFamily="2" charset="2"/>
              <a:buChar char="ü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256400" lvl="4" indent="-342900" algn="just">
              <a:buClr>
                <a:srgbClr val="F8A907"/>
              </a:buClr>
              <a:buFont typeface="Wingdings" panose="05000000000000000000" pitchFamily="2" charset="2"/>
              <a:buChar char="ü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 more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obligation to have paid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at least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once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project-based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remuneration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before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the submission of the 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proposal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256400" lvl="4" indent="-342900" algn="just">
              <a:buClr>
                <a:srgbClr val="F8A907"/>
              </a:buClr>
              <a:buFont typeface="Wingdings" panose="05000000000000000000" pitchFamily="2" charset="2"/>
              <a:buChar char="ü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1256400" lvl="4" indent="-342900" algn="just">
              <a:buClr>
                <a:srgbClr val="F8A907"/>
              </a:buClr>
              <a:buFont typeface="Wingdings" panose="05000000000000000000" pitchFamily="2" charset="2"/>
              <a:buChar char="ü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If not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applicable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national law or internal rules,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simpler and more flexible ‘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fall-back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’ option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</a:t>
            </a:r>
          </a:p>
          <a:p>
            <a:pPr marL="1713600" lvl="5" indent="-342900" algn="just">
              <a:spcBef>
                <a:spcPts val="1200"/>
              </a:spcBef>
              <a:buClr>
                <a:srgbClr val="F8A907"/>
              </a:buClr>
              <a:buFont typeface="Wingdings" panose="05000000000000000000" pitchFamily="2" charset="2"/>
              <a:buChar char="Ø"/>
              <a:defRPr/>
            </a:pPr>
            <a:r>
              <a:rPr kumimoji="0" lang="en-I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68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 obligation to use last closed financial year for calculating</a:t>
            </a:r>
            <a:r>
              <a:rPr lang="en-IE" sz="1800" b="0" dirty="0" smtClean="0">
                <a:solidFill>
                  <a:srgbClr val="878685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the average remuneration of the person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342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8A907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D62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 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878685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323528" y="1196752"/>
            <a:ext cx="648072" cy="54006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3584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1841"/>
            <a:ext cx="846043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Horizon Europe - </a:t>
            </a:r>
          </a:p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Internal invoices unit cost</a:t>
            </a:r>
            <a:endParaRPr lang="en-GB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8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9161" y="188640"/>
            <a:ext cx="4355976" cy="576064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The situation today…</a:t>
            </a: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6225188" cy="48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10" y="0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The situation tomorrow…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395537" y="965081"/>
            <a:ext cx="84329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Wider reliance on beneficiary’s usual cost accounting practices </a:t>
            </a:r>
            <a:r>
              <a:rPr lang="en-US" sz="12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(Art 31 HE </a:t>
            </a:r>
            <a:r>
              <a:rPr lang="en-US" sz="1200" b="0" dirty="0" err="1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RfP</a:t>
            </a:r>
            <a:r>
              <a:rPr lang="en-US" sz="12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).</a:t>
            </a:r>
          </a:p>
          <a:p>
            <a:pPr>
              <a:buClr>
                <a:schemeClr val="tx2"/>
              </a:buClr>
            </a:pP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2"/>
              </a:buClr>
            </a:pP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Possibility to accept actual indirect costs allocated via key drivers in the unit </a:t>
            </a:r>
            <a:r>
              <a:rPr lang="en-US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cost, 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beneficiary’s usual cost accounting practices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en-US" sz="20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Clr>
                <a:schemeClr val="tx2"/>
              </a:buClr>
            </a:pP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No application of the 25% flat-rate on top of the unit cost </a:t>
            </a:r>
          </a:p>
          <a:p>
            <a:pPr marL="342000" lvl="2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2000" b="0" dirty="0" smtClean="0">
              <a:solidFill>
                <a:srgbClr val="87868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en-GB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r>
              <a:rPr lang="en-GB" sz="2000" dirty="0"/>
              <a:t> </a:t>
            </a: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43828" y="3828236"/>
            <a:ext cx="1967743" cy="338554"/>
            <a:chOff x="7236296" y="4293096"/>
            <a:chExt cx="1967743" cy="338554"/>
          </a:xfrm>
        </p:grpSpPr>
        <p:sp>
          <p:nvSpPr>
            <p:cNvPr id="10" name="Right Arrow 9"/>
            <p:cNvSpPr/>
            <p:nvPr/>
          </p:nvSpPr>
          <p:spPr>
            <a:xfrm>
              <a:off x="7236296" y="4376497"/>
              <a:ext cx="219402" cy="11428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b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99877" y="4293096"/>
              <a:ext cx="1704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 smtClean="0">
                  <a:solidFill>
                    <a:srgbClr val="6BAE28"/>
                  </a:solidFill>
                </a:rPr>
                <a:t>Eligible</a:t>
              </a:r>
              <a:endParaRPr lang="en-GB" sz="1600" dirty="0" err="1" smtClean="0">
                <a:solidFill>
                  <a:srgbClr val="6BAE28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57262" y="4199114"/>
            <a:ext cx="1966837" cy="338554"/>
            <a:chOff x="7236296" y="4612420"/>
            <a:chExt cx="1966837" cy="338554"/>
          </a:xfrm>
        </p:grpSpPr>
        <p:sp>
          <p:nvSpPr>
            <p:cNvPr id="11" name="Right Arrow 10"/>
            <p:cNvSpPr/>
            <p:nvPr/>
          </p:nvSpPr>
          <p:spPr>
            <a:xfrm>
              <a:off x="7236296" y="4697494"/>
              <a:ext cx="219402" cy="11428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b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98971" y="4612420"/>
              <a:ext cx="1704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6BAE28"/>
                  </a:solidFill>
                </a:rPr>
                <a:t>Eligible</a:t>
              </a:r>
              <a:endParaRPr lang="en-GB" sz="1600" dirty="0" err="1">
                <a:solidFill>
                  <a:srgbClr val="6BAE28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43828" y="4734383"/>
            <a:ext cx="1959305" cy="338554"/>
            <a:chOff x="7243828" y="4951085"/>
            <a:chExt cx="1959305" cy="338554"/>
          </a:xfrm>
        </p:grpSpPr>
        <p:sp>
          <p:nvSpPr>
            <p:cNvPr id="12" name="Right Arrow 11"/>
            <p:cNvSpPr/>
            <p:nvPr/>
          </p:nvSpPr>
          <p:spPr>
            <a:xfrm>
              <a:off x="7243828" y="5032445"/>
              <a:ext cx="219402" cy="11428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b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98971" y="4951085"/>
              <a:ext cx="1704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>
                  <a:solidFill>
                    <a:srgbClr val="6BAE28"/>
                  </a:solidFill>
                </a:rPr>
                <a:t>Eligible</a:t>
              </a:r>
              <a:endParaRPr lang="en-GB" sz="1600" dirty="0" err="1">
                <a:solidFill>
                  <a:srgbClr val="6BAE28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43828" y="5589240"/>
            <a:ext cx="2766297" cy="338554"/>
            <a:chOff x="7243828" y="5513892"/>
            <a:chExt cx="2766297" cy="338554"/>
          </a:xfrm>
        </p:grpSpPr>
        <p:sp>
          <p:nvSpPr>
            <p:cNvPr id="13" name="Right Arrow 12"/>
            <p:cNvSpPr/>
            <p:nvPr/>
          </p:nvSpPr>
          <p:spPr>
            <a:xfrm>
              <a:off x="7243828" y="5595959"/>
              <a:ext cx="219402" cy="1142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b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98971" y="5513892"/>
              <a:ext cx="2511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dirty="0" smtClean="0">
                  <a:solidFill>
                    <a:srgbClr val="FF0000"/>
                  </a:solidFill>
                </a:rPr>
                <a:t>NOT </a:t>
              </a:r>
              <a:r>
                <a:rPr lang="fr-BE" sz="1600" dirty="0" err="1" smtClean="0">
                  <a:solidFill>
                    <a:srgbClr val="FF0000"/>
                  </a:solidFill>
                </a:rPr>
                <a:t>eligible</a:t>
              </a:r>
              <a:endParaRPr lang="en-GB" sz="1600" dirty="0" err="1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01" y="3349526"/>
            <a:ext cx="6858318" cy="273663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 bwMode="auto">
          <a:xfrm flipV="1">
            <a:off x="4716016" y="3349526"/>
            <a:ext cx="648072" cy="478710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4922139" y="3349526"/>
            <a:ext cx="648072" cy="478710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141484" y="3335037"/>
            <a:ext cx="648072" cy="478710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19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1841"/>
            <a:ext cx="846043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Horizon Europe - </a:t>
            </a:r>
          </a:p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Equipment costs</a:t>
            </a:r>
            <a:endParaRPr lang="en-GB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9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9275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da-DK" dirty="0" err="1">
                <a:solidFill>
                  <a:schemeClr val="accent6"/>
                </a:solidFill>
              </a:rPr>
              <a:t>Continuity</a:t>
            </a:r>
            <a:r>
              <a:rPr lang="da-DK" dirty="0">
                <a:solidFill>
                  <a:schemeClr val="accent6"/>
                </a:solidFill>
              </a:rPr>
              <a:t> and </a:t>
            </a:r>
            <a:r>
              <a:rPr lang="da-DK" dirty="0" err="1">
                <a:solidFill>
                  <a:schemeClr val="accent6"/>
                </a:solidFill>
              </a:rPr>
              <a:t>further</a:t>
            </a:r>
            <a:r>
              <a:rPr lang="da-DK" dirty="0">
                <a:solidFill>
                  <a:schemeClr val="accent6"/>
                </a:solidFill>
              </a:rPr>
              <a:t> </a:t>
            </a:r>
            <a:r>
              <a:rPr lang="da-DK" dirty="0" err="1">
                <a:solidFill>
                  <a:schemeClr val="accent6"/>
                </a:solidFill>
              </a:rPr>
              <a:t>clarity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512961" y="1412776"/>
            <a:ext cx="830751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endParaRPr lang="en-US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chemeClr val="tx2"/>
              </a:buClr>
            </a:pPr>
            <a:endParaRPr lang="en-US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chemeClr val="tx2"/>
              </a:buClr>
            </a:pP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Depreciation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costs are </a:t>
            </a: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default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eligible</a:t>
            </a: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Clr>
                <a:schemeClr val="tx2"/>
              </a:buClr>
            </a:pPr>
            <a:endParaRPr lang="en-US" sz="1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exception,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costs may be eligible.</a:t>
            </a:r>
          </a:p>
          <a:p>
            <a:pPr marL="342000" lvl="2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en-US" sz="1800" b="0" dirty="0" smtClean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tx2"/>
              </a:buClr>
            </a:pP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Optional </a:t>
            </a:r>
            <a:r>
              <a:rPr lang="en-US" sz="1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provisions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addressing the specific case of </a:t>
            </a: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assets </a:t>
            </a:r>
            <a:r>
              <a:rPr lang="en-US" sz="1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under construction (e.g. prototype)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and their related </a:t>
            </a:r>
            <a:r>
              <a:rPr lang="en-US" sz="1800" dirty="0" err="1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capitalised</a:t>
            </a:r>
            <a:r>
              <a:rPr lang="en-US" sz="1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costs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n-US" sz="1800" b="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b="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construction costs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(typically the costs of the personnel involved in the  construction of the prototype) </a:t>
            </a: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b="0" dirty="0">
              <a:solidFill>
                <a:srgbClr val="878685">
                  <a:lumMod val="50000"/>
                </a:srgb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purchase costs 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(typically any component, pieces of equipment bought for the prototype</a:t>
            </a:r>
            <a:r>
              <a:rPr lang="en-US" sz="1800" b="0" dirty="0">
                <a:solidFill>
                  <a:srgbClr val="878685">
                    <a:lumMod val="50000"/>
                  </a:srgbClr>
                </a:solidFill>
              </a:rPr>
              <a:t>) </a:t>
            </a: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en-GB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r>
              <a:rPr lang="en-GB" sz="2000" dirty="0"/>
              <a:t> </a:t>
            </a: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008" y="1441113"/>
            <a:ext cx="1872208" cy="427493"/>
            <a:chOff x="72008" y="1556792"/>
            <a:chExt cx="1872208" cy="427493"/>
          </a:xfrm>
        </p:grpSpPr>
        <p:sp>
          <p:nvSpPr>
            <p:cNvPr id="18" name="Flowchart: Stored Data 17"/>
            <p:cNvSpPr/>
            <p:nvPr/>
          </p:nvSpPr>
          <p:spPr>
            <a:xfrm rot="10800000">
              <a:off x="72008" y="1556792"/>
              <a:ext cx="1872208" cy="427493"/>
            </a:xfrm>
            <a:prstGeom prst="flowChartOnlineStorage">
              <a:avLst/>
            </a:prstGeom>
            <a:solidFill>
              <a:srgbClr val="ADE07A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8826" y="1601262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i="1" dirty="0" err="1" smtClean="0">
                  <a:solidFill>
                    <a:srgbClr val="0F5494"/>
                  </a:solidFill>
                </a:rPr>
                <a:t>Continuity</a:t>
              </a:r>
              <a:endParaRPr lang="en-GB" sz="1400" i="1" dirty="0" err="1" smtClean="0">
                <a:solidFill>
                  <a:srgbClr val="0F5494"/>
                </a:solidFill>
              </a:endParaRPr>
            </a:p>
          </p:txBody>
        </p:sp>
      </p:grpSp>
      <p:sp>
        <p:nvSpPr>
          <p:cNvPr id="20" name="Flowchart: Stored Data 19"/>
          <p:cNvSpPr/>
          <p:nvPr/>
        </p:nvSpPr>
        <p:spPr>
          <a:xfrm rot="10800000">
            <a:off x="72008" y="3332848"/>
            <a:ext cx="1872208" cy="427493"/>
          </a:xfrm>
          <a:prstGeom prst="flowChartOnlineStorage">
            <a:avLst/>
          </a:prstGeom>
          <a:solidFill>
            <a:srgbClr val="ADE07A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1" name="TextBox 20"/>
          <p:cNvSpPr txBox="1"/>
          <p:nvPr/>
        </p:nvSpPr>
        <p:spPr>
          <a:xfrm>
            <a:off x="539552" y="328498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err="1" smtClean="0">
                <a:solidFill>
                  <a:srgbClr val="0F5494"/>
                </a:solidFill>
              </a:rPr>
              <a:t>Further</a:t>
            </a:r>
            <a:endParaRPr lang="fr-BE" sz="1400" i="1" dirty="0" smtClean="0">
              <a:solidFill>
                <a:srgbClr val="0F5494"/>
              </a:solidFill>
            </a:endParaRPr>
          </a:p>
          <a:p>
            <a:r>
              <a:rPr lang="fr-BE" sz="1400" i="1" dirty="0" err="1" smtClean="0">
                <a:solidFill>
                  <a:srgbClr val="0F5494"/>
                </a:solidFill>
              </a:rPr>
              <a:t>clarity</a:t>
            </a:r>
            <a:endParaRPr lang="en-GB" sz="1400" i="1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1841"/>
            <a:ext cx="846043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Horizon Europe - </a:t>
            </a:r>
          </a:p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Model Grant Agreement</a:t>
            </a:r>
            <a:endParaRPr lang="en-GB" sz="3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6748" y="6396528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Disclaimer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 Information not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legally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binding</a:t>
            </a:r>
            <a:endParaRPr kumimoji="0" lang="en-GB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BDDE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61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8788" y="2152338"/>
            <a:ext cx="8229600" cy="192473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GB" sz="4800" b="0" kern="0" dirty="0" smtClean="0">
                <a:solidFill>
                  <a:schemeClr val="tx2"/>
                </a:solidFill>
              </a:rPr>
              <a:t>Thank you!</a:t>
            </a:r>
          </a:p>
          <a:p>
            <a:pPr algn="ctr"/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> </a:t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b="0" kern="0" dirty="0" smtClean="0">
                <a:latin typeface="EC Square Sans Pro" panose="020B0506040000020004" pitchFamily="34" charset="0"/>
              </a:rPr>
              <a:t/>
            </a:r>
            <a:br>
              <a:rPr lang="en-GB" b="0" kern="0" dirty="0" smtClean="0">
                <a:latin typeface="EC Square Sans Pro" panose="020B0506040000020004" pitchFamily="34" charset="0"/>
              </a:rPr>
            </a:b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077061" y="3861048"/>
            <a:ext cx="2993054" cy="400110"/>
          </a:xfrm>
          <a:prstGeom prst="rect">
            <a:avLst/>
          </a:prstGeom>
          <a:solidFill>
            <a:srgbClr val="0F5494"/>
          </a:solidFill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3916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© European Union, </a:t>
            </a:r>
            <a:r>
              <a:rPr lang="en-GB" sz="600" b="0" kern="0" dirty="0" smtClean="0">
                <a:solidFill>
                  <a:schemeClr val="accent2">
                    <a:lumMod val="50000"/>
                  </a:schemeClr>
                </a:solidFill>
              </a:rPr>
              <a:t>2019. | Images </a:t>
            </a:r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source: © </a:t>
            </a:r>
            <a:r>
              <a:rPr lang="en-GB" sz="600" b="0" kern="0" dirty="0" err="1">
                <a:solidFill>
                  <a:schemeClr val="accent2">
                    <a:lumMod val="50000"/>
                  </a:schemeClr>
                </a:solidFill>
              </a:rPr>
              <a:t>darkovujic</a:t>
            </a:r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, #82863476; © </a:t>
            </a:r>
            <a:r>
              <a:rPr lang="en-GB" sz="600" b="0" kern="0" dirty="0" err="1">
                <a:solidFill>
                  <a:schemeClr val="accent2">
                    <a:lumMod val="50000"/>
                  </a:schemeClr>
                </a:solidFill>
              </a:rPr>
              <a:t>Konovalov</a:t>
            </a:r>
            <a:r>
              <a:rPr lang="en-GB" sz="600" b="0" kern="0" dirty="0">
                <a:solidFill>
                  <a:schemeClr val="accent2">
                    <a:lumMod val="50000"/>
                  </a:schemeClr>
                </a:solidFill>
              </a:rPr>
              <a:t> Pavel, #109031193; 2018. Fotolia.com</a:t>
            </a:r>
            <a:endParaRPr lang="en-GB" sz="600" b="0" dirty="0" smtClean="0">
              <a:solidFill>
                <a:srgbClr val="0F5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240" y="4345940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>
                <a:solidFill>
                  <a:schemeClr val="accent6"/>
                </a:solidFill>
                <a:hlinkClick r:id="rId3"/>
              </a:rPr>
              <a:t>http://ec.europa.eu/horizon-europe</a:t>
            </a:r>
            <a:endParaRPr lang="en-GB" sz="1800" dirty="0">
              <a:solidFill>
                <a:schemeClr val="accent6"/>
              </a:solidFill>
            </a:endParaRPr>
          </a:p>
          <a:p>
            <a:pPr algn="ctr"/>
            <a:endParaRPr lang="en-GB" sz="1000" b="0" dirty="0" err="1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2034" y="1628800"/>
            <a:ext cx="7879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Either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a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conversion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based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on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fixed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number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of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hours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sym typeface="Wingdings" panose="05000000000000000000" pitchFamily="2" charset="2"/>
              </a:rPr>
              <a:t>: 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 </a:t>
            </a: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day-equivalent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= 8 </a:t>
            </a:r>
            <a:r>
              <a:rPr kumimoji="0" lang="fr-B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hours</a:t>
            </a:r>
            <a:endParaRPr kumimoji="0" lang="fr-BE" sz="1600" b="1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1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1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Or a conversion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based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on the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usual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standard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annual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productive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hours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if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it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is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at least 90% of the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workable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time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fr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Example</a:t>
            </a: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1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Standard </a:t>
            </a:r>
            <a:r>
              <a:rPr kumimoji="0" lang="fr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annual</a:t>
            </a: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productive </a:t>
            </a:r>
            <a:r>
              <a:rPr kumimoji="0" lang="fr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hours</a:t>
            </a: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of the </a:t>
            </a:r>
            <a:r>
              <a:rPr kumimoji="0" lang="fr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beneficiary</a:t>
            </a: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= 1600</a:t>
            </a:r>
          </a:p>
          <a:p>
            <a:pPr marL="0" marR="0" lvl="0" indent="0" algn="just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1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Standard </a:t>
            </a:r>
            <a:r>
              <a:rPr kumimoji="0" lang="fr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annual</a:t>
            </a: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fr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workable</a:t>
            </a: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fr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hours</a:t>
            </a: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of the </a:t>
            </a:r>
            <a:r>
              <a:rPr kumimoji="0" lang="fr-BE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beneficiary</a:t>
            </a: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= 1720</a:t>
            </a:r>
          </a:p>
          <a:p>
            <a:pPr marL="0" marR="0" lvl="0" indent="0" algn="just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1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1720 x 90% = 1548 &lt; 1600</a:t>
            </a:r>
          </a:p>
          <a:p>
            <a:pPr marL="0" marR="0" lvl="0" indent="0" algn="just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1" u="none" strike="noStrike" kern="120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just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1" u="none" strike="noStrike" kern="1200" cap="none" spc="0" normalizeH="0" baseline="0" noProof="0" dirty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fr-BE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1600/215 =&gt; </a:t>
            </a:r>
            <a:r>
              <a:rPr kumimoji="0" lang="fr-BE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7.44 </a:t>
            </a:r>
            <a:r>
              <a:rPr kumimoji="0" lang="fr-BE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hours</a:t>
            </a:r>
            <a:r>
              <a:rPr kumimoji="0" lang="fr-BE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= 1 </a:t>
            </a:r>
            <a:r>
              <a:rPr kumimoji="0" lang="fr-BE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day-equivalent</a:t>
            </a:r>
            <a:r>
              <a:rPr kumimoji="0" lang="fr-BE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600" b="0" i="0" u="none" strike="noStrike" kern="120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6748" y="6153115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Disclaimer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 Information not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legally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DDE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binding</a:t>
            </a:r>
            <a:endParaRPr kumimoji="0" lang="en-GB" sz="1400" b="0" i="0" u="none" strike="noStrike" kern="1200" cap="none" spc="0" normalizeH="0" baseline="0" noProof="0" dirty="0" err="1" smtClean="0">
              <a:ln>
                <a:noFill/>
              </a:ln>
              <a:solidFill>
                <a:srgbClr val="BDDE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10" y="105112"/>
            <a:ext cx="8883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kern="0" dirty="0">
                <a:solidFill>
                  <a:srgbClr val="0E4194"/>
                </a:solidFill>
                <a:latin typeface="Arial"/>
                <a:ea typeface="+mj-ea"/>
                <a:cs typeface="+mj-cs"/>
              </a:rPr>
              <a:t>P</a:t>
            </a:r>
            <a:r>
              <a:rPr kumimoji="0" lang="en-GB" sz="2400" i="1" u="none" strike="noStrike" kern="0" cap="none" spc="0" normalizeH="0" baseline="0" noProof="0" dirty="0" err="1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ossible</a:t>
            </a: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conversion rules for beneficiaries</a:t>
            </a:r>
            <a:r>
              <a:rPr kumimoji="0" lang="en-GB" sz="2400" i="1" u="none" strike="noStrike" kern="0" cap="none" spc="0" normalizeH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1" u="none" strike="noStrike" kern="0" cap="none" spc="0" normalizeH="0" noProof="0" dirty="0" smtClean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with time-recording system in hours (as usual practices)…</a:t>
            </a:r>
            <a:endParaRPr kumimoji="0" lang="en-GB" sz="2400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231132" y="1582098"/>
            <a:ext cx="648072" cy="54006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4" name="Striped Right Arrow 13"/>
          <p:cNvSpPr/>
          <p:nvPr/>
        </p:nvSpPr>
        <p:spPr>
          <a:xfrm>
            <a:off x="231132" y="2996952"/>
            <a:ext cx="648072" cy="54006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1918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kern="0" dirty="0" err="1">
                <a:solidFill>
                  <a:srgbClr val="0E4194"/>
                </a:solidFill>
                <a:latin typeface="Arial"/>
                <a:ea typeface="+mj-ea"/>
                <a:cs typeface="+mj-cs"/>
              </a:rPr>
              <a:t>When</a:t>
            </a:r>
            <a:r>
              <a:rPr lang="fr-BE" sz="2400" i="1" kern="0" dirty="0">
                <a:solidFill>
                  <a:srgbClr val="0E4194"/>
                </a:solidFill>
                <a:latin typeface="Arial"/>
                <a:ea typeface="+mj-ea"/>
                <a:cs typeface="+mj-cs"/>
              </a:rPr>
              <a:t> has the </a:t>
            </a:r>
            <a:r>
              <a:rPr lang="fr-BE" sz="2400" i="1" kern="0" dirty="0" err="1">
                <a:solidFill>
                  <a:srgbClr val="0E4194"/>
                </a:solidFill>
                <a:latin typeface="Arial"/>
                <a:ea typeface="+mj-ea"/>
                <a:cs typeface="+mj-cs"/>
              </a:rPr>
              <a:t>beneficiary</a:t>
            </a:r>
            <a:r>
              <a:rPr lang="fr-BE" sz="2400" i="1" kern="0" dirty="0">
                <a:solidFill>
                  <a:srgbClr val="0E4194"/>
                </a:solidFill>
                <a:latin typeface="Arial"/>
                <a:ea typeface="+mj-ea"/>
                <a:cs typeface="+mj-cs"/>
              </a:rPr>
              <a:t> to </a:t>
            </a:r>
            <a:r>
              <a:rPr lang="fr-BE" sz="2400" i="1" kern="0" dirty="0" err="1">
                <a:solidFill>
                  <a:srgbClr val="0E4194"/>
                </a:solidFill>
                <a:latin typeface="Arial"/>
                <a:ea typeface="+mj-ea"/>
                <a:cs typeface="+mj-cs"/>
              </a:rPr>
              <a:t>convert</a:t>
            </a:r>
            <a:r>
              <a:rPr lang="fr-BE" sz="2400" i="1" kern="0" dirty="0">
                <a:solidFill>
                  <a:srgbClr val="0E4194"/>
                </a:solidFill>
                <a:latin typeface="Arial"/>
                <a:ea typeface="+mj-ea"/>
                <a:cs typeface="+mj-cs"/>
              </a:rPr>
              <a:t> </a:t>
            </a:r>
            <a:r>
              <a:rPr lang="fr-BE" sz="2400" i="1" kern="0" dirty="0" err="1">
                <a:solidFill>
                  <a:srgbClr val="0E4194"/>
                </a:solidFill>
                <a:latin typeface="Arial"/>
                <a:ea typeface="+mj-ea"/>
                <a:cs typeface="+mj-cs"/>
              </a:rPr>
              <a:t>its</a:t>
            </a:r>
            <a:r>
              <a:rPr lang="fr-BE" sz="2400" i="1" kern="0" dirty="0">
                <a:solidFill>
                  <a:srgbClr val="0E4194"/>
                </a:solidFill>
                <a:latin typeface="Arial"/>
                <a:ea typeface="+mj-ea"/>
                <a:cs typeface="+mj-cs"/>
              </a:rPr>
              <a:t> </a:t>
            </a:r>
            <a:r>
              <a:rPr lang="fr-BE" sz="2400" i="1" kern="0" dirty="0" err="1">
                <a:solidFill>
                  <a:srgbClr val="0E4194"/>
                </a:solidFill>
                <a:latin typeface="Arial"/>
                <a:ea typeface="+mj-ea"/>
                <a:cs typeface="+mj-cs"/>
              </a:rPr>
              <a:t>hours</a:t>
            </a:r>
            <a:r>
              <a:rPr lang="fr-BE" sz="2400" i="1" kern="0" dirty="0">
                <a:solidFill>
                  <a:srgbClr val="0E4194"/>
                </a:solidFill>
                <a:latin typeface="Arial"/>
                <a:ea typeface="+mj-ea"/>
                <a:cs typeface="+mj-cs"/>
              </a:rPr>
              <a:t> </a:t>
            </a:r>
            <a:r>
              <a:rPr lang="fr-BE" sz="2400" i="1" kern="0" dirty="0" err="1">
                <a:solidFill>
                  <a:srgbClr val="0E4194"/>
                </a:solidFill>
                <a:latin typeface="Arial"/>
                <a:ea typeface="+mj-ea"/>
                <a:cs typeface="+mj-cs"/>
              </a:rPr>
              <a:t>into</a:t>
            </a:r>
            <a:r>
              <a:rPr lang="fr-BE" sz="2400" i="1" kern="0" dirty="0">
                <a:solidFill>
                  <a:srgbClr val="0E4194"/>
                </a:solidFill>
                <a:latin typeface="Arial"/>
                <a:ea typeface="+mj-ea"/>
                <a:cs typeface="+mj-cs"/>
              </a:rPr>
              <a:t> </a:t>
            </a:r>
            <a:r>
              <a:rPr lang="fr-BE" sz="2400" i="1" kern="0" dirty="0" err="1">
                <a:solidFill>
                  <a:srgbClr val="0E4194"/>
                </a:solidFill>
                <a:latin typeface="Arial"/>
                <a:ea typeface="+mj-ea"/>
                <a:cs typeface="+mj-cs"/>
              </a:rPr>
              <a:t>days-equivalent</a:t>
            </a:r>
            <a:r>
              <a:rPr lang="fr-BE" sz="2400" i="1" kern="0" dirty="0">
                <a:solidFill>
                  <a:srgbClr val="0E4194"/>
                </a:solidFill>
                <a:latin typeface="Arial"/>
                <a:ea typeface="+mj-ea"/>
                <a:cs typeface="+mj-cs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1769090"/>
            <a:ext cx="7452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>
                <a:solidFill>
                  <a:srgbClr val="0F5494"/>
                </a:solidFill>
              </a:rPr>
              <a:t>Each time that it calculates a daily rate. </a:t>
            </a:r>
          </a:p>
          <a:p>
            <a:endParaRPr lang="en-GB" sz="1200" dirty="0"/>
          </a:p>
          <a:p>
            <a:r>
              <a:rPr lang="en-GB" sz="1200" i="1" dirty="0"/>
              <a:t>	</a:t>
            </a:r>
          </a:p>
          <a:p>
            <a:r>
              <a:rPr lang="en-GB" sz="1600" b="0" i="1" u="sng" dirty="0">
                <a:solidFill>
                  <a:schemeClr val="accent6">
                    <a:lumMod val="75000"/>
                  </a:schemeClr>
                </a:solidFill>
              </a:rPr>
              <a:t>For example at the time of reporting:</a:t>
            </a:r>
          </a:p>
          <a:p>
            <a:endParaRPr lang="en-GB" sz="1600" b="0" i="1" u="sng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600" b="0" i="1" dirty="0">
                <a:solidFill>
                  <a:schemeClr val="accent6">
                    <a:lumMod val="75000"/>
                  </a:schemeClr>
                </a:solidFill>
              </a:rPr>
              <a:t>If a daily rate is calculated for year 2021, the beneficiary must convert into day-equivalents the total number of hours worked by the person on the action during 2021 altogether.</a:t>
            </a:r>
            <a:endParaRPr lang="fr-BE" sz="1600" b="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6748" y="6396528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 err="1">
                <a:solidFill>
                  <a:srgbClr val="BDDEFF"/>
                </a:solidFill>
              </a:rPr>
              <a:t>Disclaimer</a:t>
            </a:r>
            <a:r>
              <a:rPr lang="fr-BE" sz="1400" b="0" dirty="0">
                <a:solidFill>
                  <a:srgbClr val="BDDEFF"/>
                </a:solidFill>
              </a:rPr>
              <a:t>: Information not </a:t>
            </a:r>
            <a:r>
              <a:rPr lang="fr-BE" sz="1400" b="0" dirty="0" err="1">
                <a:solidFill>
                  <a:srgbClr val="BDDEFF"/>
                </a:solidFill>
              </a:rPr>
              <a:t>legally</a:t>
            </a:r>
            <a:r>
              <a:rPr lang="fr-BE" sz="1400" b="0" dirty="0">
                <a:solidFill>
                  <a:srgbClr val="BDDEFF"/>
                </a:solidFill>
              </a:rPr>
              <a:t> binding</a:t>
            </a:r>
            <a:endParaRPr lang="en-GB" sz="1400" b="0" dirty="0" err="1">
              <a:solidFill>
                <a:srgbClr val="BDDEFF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23528" y="1700808"/>
            <a:ext cx="648072" cy="54006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7104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2086">
            <a:off x="1543781" y="1928847"/>
            <a:ext cx="3250351" cy="23101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7504" y="32930"/>
            <a:ext cx="8147050" cy="132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sz="2400" kern="0" dirty="0" smtClean="0">
                <a:solidFill>
                  <a:schemeClr val="accent6"/>
                </a:solidFill>
              </a:rPr>
              <a:t>A bit of background…</a:t>
            </a:r>
          </a:p>
          <a:p>
            <a:pPr marL="0" indent="0"/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355672" y="510115"/>
            <a:ext cx="83971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Numerous 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Model Grant Agreements (MGAs): </a:t>
            </a:r>
          </a:p>
          <a:p>
            <a:pPr>
              <a:buClr>
                <a:schemeClr val="tx2"/>
              </a:buClr>
            </a:pPr>
            <a:r>
              <a:rPr lang="en-US" sz="18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     paper-based or 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electronically-managed (‘</a:t>
            </a:r>
            <a:r>
              <a:rPr lang="en-US" sz="1800" dirty="0" err="1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eGrants</a:t>
            </a:r>
            <a:r>
              <a:rPr lang="en-US" sz="1800" dirty="0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’)</a:t>
            </a: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err="1" smtClean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eGrants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 serving already for several </a:t>
            </a:r>
            <a:r>
              <a:rPr lang="en-US" sz="1800" b="0" dirty="0" err="1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programmes</a:t>
            </a:r>
            <a:r>
              <a:rPr lang="en-US" sz="18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 + to 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serve for other </a:t>
            </a:r>
            <a:r>
              <a:rPr lang="en-US" sz="1800" b="0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programmes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680727"/>
            <a:ext cx="6051099" cy="317727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690" y="152819"/>
            <a:ext cx="2123728" cy="13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9275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Objectives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0FB342-EA24-424A-9C57-D39FE5B4D4AE}"/>
              </a:ext>
            </a:extLst>
          </p:cNvPr>
          <p:cNvSpPr txBox="1"/>
          <p:nvPr/>
        </p:nvSpPr>
        <p:spPr>
          <a:xfrm>
            <a:off x="183777" y="1412776"/>
            <a:ext cx="7083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Rationalization and streamlining </a:t>
            </a: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of </a:t>
            </a:r>
            <a:r>
              <a:rPr lang="en-US" sz="2000" b="0" dirty="0" smtClean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the </a:t>
            </a:r>
            <a:r>
              <a:rPr lang="en-US" sz="2000" b="0" dirty="0">
                <a:solidFill>
                  <a:srgbClr val="878685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MGAs landscape </a:t>
            </a:r>
            <a:endParaRPr lang="en-GB" sz="2000" b="0" dirty="0">
              <a:solidFill>
                <a:srgbClr val="878685">
                  <a:lumMod val="50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342000" indent="-3429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de-DE" sz="2000" b="0" dirty="0">
              <a:solidFill>
                <a:srgbClr val="878685">
                  <a:lumMod val="50000"/>
                </a:srgbClr>
              </a:solidFill>
            </a:endParaRPr>
          </a:p>
          <a:p>
            <a:pPr>
              <a:buClr>
                <a:srgbClr val="F8A907"/>
              </a:buClr>
            </a:pPr>
            <a:endParaRPr lang="en-GB" sz="2000" b="0" dirty="0" smtClean="0">
              <a:solidFill>
                <a:srgbClr val="878685">
                  <a:lumMod val="50000"/>
                </a:srgbClr>
              </a:solidFill>
            </a:endParaRPr>
          </a:p>
          <a:p>
            <a:r>
              <a:rPr lang="en-GB" sz="2000" dirty="0"/>
              <a:t> </a:t>
            </a:r>
            <a:endParaRPr lang="en-GB" sz="2000" b="0" dirty="0">
              <a:solidFill>
                <a:srgbClr val="878685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6341"/>
          <a:stretch/>
        </p:blipFill>
        <p:spPr>
          <a:xfrm>
            <a:off x="0" y="1055998"/>
            <a:ext cx="9144000" cy="55571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19453" y="1479685"/>
            <a:ext cx="5243843" cy="1299519"/>
            <a:chOff x="2374360" y="325119"/>
            <a:chExt cx="4221085" cy="1299519"/>
          </a:xfrm>
        </p:grpSpPr>
        <p:sp>
          <p:nvSpPr>
            <p:cNvPr id="23" name="Round Same Side Corner Rectangle 22"/>
            <p:cNvSpPr/>
            <p:nvPr/>
          </p:nvSpPr>
          <p:spPr>
            <a:xfrm rot="5400000">
              <a:off x="3835143" y="-1135664"/>
              <a:ext cx="1299519" cy="422108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 Same Side Corner Rectangle 4"/>
            <p:cNvSpPr txBox="1"/>
            <p:nvPr/>
          </p:nvSpPr>
          <p:spPr>
            <a:xfrm>
              <a:off x="2374361" y="388555"/>
              <a:ext cx="4157648" cy="1172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 err="1" smtClean="0">
                  <a:solidFill>
                    <a:schemeClr val="accent3"/>
                  </a:solidFill>
                </a:rPr>
                <a:t>Harmonise</a:t>
              </a:r>
              <a:r>
                <a:rPr lang="en-US" sz="1600" b="0" kern="1200" dirty="0" smtClean="0">
                  <a:solidFill>
                    <a:schemeClr val="accent3"/>
                  </a:solidFill>
                </a:rPr>
                <a:t> the contractual models and guidance for all </a:t>
              </a:r>
              <a:r>
                <a:rPr lang="en-US" sz="1600" b="0" dirty="0" smtClean="0">
                  <a:solidFill>
                    <a:schemeClr val="accent3"/>
                  </a:solidFill>
                </a:rPr>
                <a:t>post-2020 </a:t>
              </a:r>
              <a:r>
                <a:rPr lang="en-US" sz="1600" b="0" dirty="0" err="1" smtClean="0">
                  <a:solidFill>
                    <a:schemeClr val="accent3"/>
                  </a:solidFill>
                </a:rPr>
                <a:t>programmes</a:t>
              </a:r>
              <a:endParaRPr lang="en-US" sz="1600" kern="1200" dirty="0">
                <a:solidFill>
                  <a:schemeClr val="accent3"/>
                </a:solidFill>
              </a:endParaRP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 smtClean="0">
                  <a:solidFill>
                    <a:schemeClr val="accent3"/>
                  </a:solidFill>
                </a:rPr>
                <a:t>Build on the </a:t>
              </a:r>
              <a:r>
                <a:rPr lang="en-US" sz="1600" b="0" kern="1200" dirty="0" err="1" smtClean="0">
                  <a:solidFill>
                    <a:schemeClr val="accent3"/>
                  </a:solidFill>
                </a:rPr>
                <a:t>standardisation</a:t>
              </a:r>
              <a:r>
                <a:rPr lang="en-US" sz="1600" b="0" kern="1200" dirty="0" smtClean="0">
                  <a:solidFill>
                    <a:schemeClr val="accent3"/>
                  </a:solidFill>
                </a:rPr>
                <a:t> of post-2020 basic acts </a:t>
              </a:r>
              <a:endParaRPr lang="en-US" sz="1600" kern="12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45093" y="1340768"/>
            <a:ext cx="2374360" cy="1624399"/>
            <a:chOff x="0" y="0"/>
            <a:chExt cx="2374360" cy="1624399"/>
          </a:xfrm>
        </p:grpSpPr>
        <p:sp>
          <p:nvSpPr>
            <p:cNvPr id="21" name="Rounded Rectangle 20"/>
            <p:cNvSpPr/>
            <p:nvPr/>
          </p:nvSpPr>
          <p:spPr>
            <a:xfrm>
              <a:off x="0" y="0"/>
              <a:ext cx="2374360" cy="1624399"/>
            </a:xfrm>
            <a:prstGeom prst="roundRect">
              <a:avLst/>
            </a:prstGeom>
            <a:solidFill>
              <a:srgbClr val="0F54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/>
            <p:cNvSpPr txBox="1"/>
            <p:nvPr/>
          </p:nvSpPr>
          <p:spPr>
            <a:xfrm>
              <a:off x="79297" y="79297"/>
              <a:ext cx="2215766" cy="1465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err="1" smtClean="0">
                  <a:solidFill>
                    <a:schemeClr val="tx2"/>
                  </a:solidFill>
                </a:rPr>
                <a:t>Harmonisation</a:t>
              </a:r>
              <a:r>
                <a:rPr lang="en-US" sz="2000" i="0" kern="1200" dirty="0" smtClean="0">
                  <a:solidFill>
                    <a:schemeClr val="tx2"/>
                  </a:solidFill>
                </a:rPr>
                <a:t> &amp; </a:t>
              </a:r>
              <a:r>
                <a:rPr lang="en-IE" sz="2000" i="0" kern="1200" dirty="0" smtClean="0">
                  <a:solidFill>
                    <a:schemeClr val="tx2"/>
                  </a:solidFill>
                </a:rPr>
                <a:t>standardisation</a:t>
              </a:r>
              <a:endParaRPr lang="en-US" sz="2000" i="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19451" y="3109753"/>
            <a:ext cx="5243844" cy="1475197"/>
            <a:chOff x="2374359" y="1839162"/>
            <a:chExt cx="4221086" cy="1299519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3835143" y="378379"/>
              <a:ext cx="1299519" cy="422108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 Same Side Corner Rectangle 8"/>
            <p:cNvSpPr txBox="1"/>
            <p:nvPr/>
          </p:nvSpPr>
          <p:spPr>
            <a:xfrm>
              <a:off x="2374359" y="1924783"/>
              <a:ext cx="4157648" cy="1172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57150" lvl="1" indent="-57150" algn="l" defTabSz="488950" rtl="0">
                <a:lnSpc>
                  <a:spcPct val="90000"/>
                </a:lnSpc>
                <a:spcBef>
                  <a:spcPts val="40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 smtClean="0">
                  <a:solidFill>
                    <a:schemeClr val="accent3"/>
                  </a:solidFill>
                </a:rPr>
                <a:t>Use the same terminology across </a:t>
              </a:r>
              <a:r>
                <a:rPr lang="en-US" sz="1600" b="0" kern="1200" dirty="0" err="1" smtClean="0">
                  <a:solidFill>
                    <a:schemeClr val="accent3"/>
                  </a:solidFill>
                </a:rPr>
                <a:t>programmes</a:t>
              </a:r>
              <a:r>
                <a:rPr lang="en-US" sz="1600" b="0" kern="1200" dirty="0" smtClean="0">
                  <a:solidFill>
                    <a:schemeClr val="accent3"/>
                  </a:solidFill>
                </a:rPr>
                <a:t>  </a:t>
              </a:r>
              <a:endParaRPr lang="en-US" sz="1600" b="0" kern="1200" dirty="0">
                <a:solidFill>
                  <a:schemeClr val="accent3"/>
                </a:solidFill>
              </a:endParaRP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ts val="400"/>
                </a:spcBef>
                <a:spcAft>
                  <a:spcPct val="15000"/>
                </a:spcAft>
                <a:buChar char="••"/>
              </a:pPr>
              <a:r>
                <a:rPr lang="en-US" sz="1600" b="0" kern="1200" dirty="0" smtClean="0">
                  <a:solidFill>
                    <a:schemeClr val="accent3"/>
                  </a:solidFill>
                </a:rPr>
                <a:t>Ensure uniform and consistent interpretation of rules </a:t>
              </a:r>
              <a:endParaRPr lang="en-US" sz="1600" b="0" kern="1200" dirty="0">
                <a:solidFill>
                  <a:schemeClr val="accent3"/>
                </a:solidFill>
              </a:endParaRP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ts val="4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Allow equal treatment of beneficiaries </a:t>
              </a: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ts val="4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Create synergies between programmes</a:t>
              </a:r>
              <a:endParaRPr lang="en-US" sz="1600" b="0" kern="12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5093" y="3023289"/>
            <a:ext cx="2374360" cy="1624399"/>
            <a:chOff x="0" y="1746529"/>
            <a:chExt cx="2374360" cy="1624399"/>
          </a:xfrm>
        </p:grpSpPr>
        <p:sp>
          <p:nvSpPr>
            <p:cNvPr id="17" name="Rounded Rectangle 16"/>
            <p:cNvSpPr/>
            <p:nvPr/>
          </p:nvSpPr>
          <p:spPr>
            <a:xfrm>
              <a:off x="0" y="1746529"/>
              <a:ext cx="2374360" cy="1624399"/>
            </a:xfrm>
            <a:prstGeom prst="roundRect">
              <a:avLst/>
            </a:prstGeom>
            <a:solidFill>
              <a:srgbClr val="0F549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0"/>
            <p:cNvSpPr txBox="1"/>
            <p:nvPr/>
          </p:nvSpPr>
          <p:spPr>
            <a:xfrm>
              <a:off x="79297" y="1825826"/>
              <a:ext cx="2215766" cy="14658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kern="1200" dirty="0" smtClean="0">
                  <a:solidFill>
                    <a:schemeClr val="tx2"/>
                  </a:solidFill>
                </a:rPr>
                <a:t>Consistent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kern="1200" dirty="0" smtClean="0">
                  <a:solidFill>
                    <a:schemeClr val="tx2"/>
                  </a:solidFill>
                </a:rPr>
                <a:t> interpretation</a:t>
              </a:r>
              <a:endParaRPr lang="en-US" sz="200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19453" y="4886304"/>
            <a:ext cx="5243842" cy="1299519"/>
            <a:chOff x="2374360" y="3620570"/>
            <a:chExt cx="4221085" cy="1299519"/>
          </a:xfrm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3835143" y="2159787"/>
              <a:ext cx="1299519" cy="4221085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12"/>
            <p:cNvSpPr txBox="1"/>
            <p:nvPr/>
          </p:nvSpPr>
          <p:spPr>
            <a:xfrm>
              <a:off x="2374361" y="3684007"/>
              <a:ext cx="4157648" cy="117264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57150" lvl="1" indent="-57150" algn="l" defTabSz="488950" rtl="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Allow for encompassing the specifics of programme</a:t>
              </a: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har char="••"/>
              </a:pPr>
              <a:r>
                <a:rPr lang="en-IE" sz="1600" b="0" kern="1200" dirty="0" smtClean="0">
                  <a:solidFill>
                    <a:schemeClr val="accent3"/>
                  </a:solidFill>
                </a:rPr>
                <a:t>Specific options and specific annex with 'special rules’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45093" y="4725569"/>
            <a:ext cx="2374360" cy="1624399"/>
            <a:chOff x="0" y="3384801"/>
            <a:chExt cx="2374360" cy="1624399"/>
          </a:xfrm>
        </p:grpSpPr>
        <p:sp>
          <p:nvSpPr>
            <p:cNvPr id="13" name="Rounded Rectangle 12"/>
            <p:cNvSpPr/>
            <p:nvPr/>
          </p:nvSpPr>
          <p:spPr>
            <a:xfrm>
              <a:off x="0" y="3384801"/>
              <a:ext cx="2374360" cy="1624399"/>
            </a:xfrm>
            <a:prstGeom prst="roundRect">
              <a:avLst/>
            </a:prstGeom>
            <a:solidFill>
              <a:srgbClr val="0F549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4"/>
            <p:cNvSpPr txBox="1"/>
            <p:nvPr/>
          </p:nvSpPr>
          <p:spPr>
            <a:xfrm>
              <a:off x="79297" y="3464098"/>
              <a:ext cx="2215766" cy="146580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2000" kern="1200" dirty="0" smtClean="0">
                  <a:solidFill>
                    <a:schemeClr val="tx2"/>
                  </a:solidFill>
                </a:rPr>
                <a:t>Integration of programme specifics</a:t>
              </a:r>
              <a:endParaRPr lang="en-US" sz="2000" kern="12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3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934" y="1923876"/>
            <a:ext cx="1971675" cy="119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79739" t="-1316" r="-1" b="1316"/>
          <a:stretch/>
        </p:blipFill>
        <p:spPr>
          <a:xfrm>
            <a:off x="30942" y="-42006"/>
            <a:ext cx="1554471" cy="6478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9275"/>
            <a:ext cx="8147050" cy="1295400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en-GB" dirty="0" smtClean="0">
                <a:solidFill>
                  <a:schemeClr val="accent6"/>
                </a:solidFill>
              </a:rPr>
              <a:t>Structure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00366" y="1494762"/>
            <a:ext cx="7110153" cy="4342686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grpSp>
        <p:nvGrpSpPr>
          <p:cNvPr id="36" name="Group 35"/>
          <p:cNvGrpSpPr/>
          <p:nvPr/>
        </p:nvGrpSpPr>
        <p:grpSpPr>
          <a:xfrm>
            <a:off x="1704467" y="1969335"/>
            <a:ext cx="1552083" cy="1571969"/>
            <a:chOff x="268152" y="2142188"/>
            <a:chExt cx="1552083" cy="1571969"/>
          </a:xfrm>
          <a:solidFill>
            <a:srgbClr val="DAEDEF"/>
          </a:solidFill>
        </p:grpSpPr>
        <p:sp>
          <p:nvSpPr>
            <p:cNvPr id="37" name="Rounded Rectangle 36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8" name="Rounded Rectangle 4"/>
            <p:cNvSpPr txBox="1"/>
            <p:nvPr/>
          </p:nvSpPr>
          <p:spPr>
            <a:xfrm>
              <a:off x="313611" y="2187647"/>
              <a:ext cx="1461165" cy="14810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92685" y="2205144"/>
            <a:ext cx="149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CORE PART</a:t>
            </a:r>
            <a:endParaRPr kumimoji="0" lang="en-GB" sz="1800" i="0" u="none" strike="noStrike" kern="0" cap="none" spc="0" normalizeH="0" baseline="0" noProof="0" dirty="0" err="1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</p:txBody>
      </p:sp>
      <p:sp>
        <p:nvSpPr>
          <p:cNvPr id="41" name="Rounded Rectangle 4"/>
          <p:cNvSpPr txBox="1"/>
          <p:nvPr/>
        </p:nvSpPr>
        <p:spPr>
          <a:xfrm>
            <a:off x="2164277" y="3178121"/>
            <a:ext cx="1448133" cy="167075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marR="0" lvl="0" indent="0" algn="just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Options at:</a:t>
            </a:r>
          </a:p>
          <a:p>
            <a:pPr marL="57150" marR="0" lvl="1" indent="-57150" algn="just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Programme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-level (or action-type level)</a:t>
            </a:r>
          </a:p>
          <a:p>
            <a:pPr marL="0" marR="0" lvl="1" indent="0" algn="just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57150" marR="0" lvl="1" indent="-57150" algn="just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Call-level</a:t>
            </a:r>
          </a:p>
          <a:p>
            <a:pPr marL="0" marR="0" lvl="1" indent="0" algn="just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57150" marR="0" lvl="1" indent="-57150" algn="just" defTabSz="48895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MGA-level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19223" y="3104662"/>
            <a:ext cx="1893512" cy="2588770"/>
            <a:chOff x="268152" y="2142188"/>
            <a:chExt cx="1552083" cy="1571969"/>
          </a:xfrm>
        </p:grpSpPr>
        <p:sp>
          <p:nvSpPr>
            <p:cNvPr id="46" name="Rounded Rectangle 45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solidFill>
              <a:srgbClr val="7FC0C7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7" name="Rounded Rectangle 4"/>
            <p:cNvSpPr txBox="1"/>
            <p:nvPr/>
          </p:nvSpPr>
          <p:spPr>
            <a:xfrm>
              <a:off x="313611" y="2187647"/>
              <a:ext cx="1461165" cy="148105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algn="just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Options at:</a:t>
              </a: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Programme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-level (or action-type level)</a:t>
              </a:r>
            </a:p>
            <a:p>
              <a:pPr marL="0" marR="0" lvl="1" indent="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Call-level</a:t>
              </a:r>
            </a:p>
            <a:p>
              <a:pPr marL="0" marR="0" lvl="1" indent="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MGA-level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177248" y="1923876"/>
            <a:ext cx="1552083" cy="1571969"/>
            <a:chOff x="268152" y="2142188"/>
            <a:chExt cx="1552083" cy="1571969"/>
          </a:xfrm>
          <a:solidFill>
            <a:srgbClr val="92D050"/>
          </a:solidFill>
        </p:grpSpPr>
        <p:sp>
          <p:nvSpPr>
            <p:cNvPr id="59" name="Rounded Rectangle 58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0" name="Rounded Rectangle 4"/>
            <p:cNvSpPr txBox="1"/>
            <p:nvPr/>
          </p:nvSpPr>
          <p:spPr>
            <a:xfrm>
              <a:off x="313611" y="2187647"/>
              <a:ext cx="1461165" cy="148105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158388" y="207615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Special</a:t>
            </a:r>
            <a:r>
              <a:rPr kumimoji="0" lang="fr-BE" sz="18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 </a:t>
            </a:r>
            <a:r>
              <a:rPr kumimoji="0" lang="fr-BE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Rules</a:t>
            </a:r>
            <a:r>
              <a:rPr kumimoji="0" lang="fr-BE" sz="180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 </a:t>
            </a:r>
            <a:r>
              <a:rPr kumimoji="0" lang="fr-BE" sz="1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</a:rPr>
              <a:t>Annex</a:t>
            </a:r>
            <a:endParaRPr kumimoji="0" lang="en-GB" sz="1800" i="0" u="none" strike="noStrike" kern="0" cap="none" spc="0" normalizeH="0" baseline="0" noProof="0" dirty="0" err="1" smtClean="0">
              <a:ln>
                <a:noFill/>
              </a:ln>
              <a:solidFill>
                <a:srgbClr val="0F5494"/>
              </a:solidFill>
              <a:effectLst/>
              <a:uLnTx/>
              <a:uFillTx/>
            </a:endParaRPr>
          </a:p>
        </p:txBody>
      </p:sp>
      <p:sp>
        <p:nvSpPr>
          <p:cNvPr id="62" name="Chevron 61"/>
          <p:cNvSpPr/>
          <p:nvPr/>
        </p:nvSpPr>
        <p:spPr>
          <a:xfrm>
            <a:off x="3440001" y="2425330"/>
            <a:ext cx="572734" cy="450579"/>
          </a:xfrm>
          <a:prstGeom prst="chevron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494297" y="3045136"/>
            <a:ext cx="2173178" cy="2648296"/>
            <a:chOff x="268152" y="2142188"/>
            <a:chExt cx="1552083" cy="1571969"/>
          </a:xfrm>
        </p:grpSpPr>
        <p:sp>
          <p:nvSpPr>
            <p:cNvPr id="64" name="Rounded Rectangle 63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solidFill>
              <a:srgbClr val="DAEDEF">
                <a:lumMod val="9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5" name="Rounded Rectangle 4"/>
            <p:cNvSpPr txBox="1"/>
            <p:nvPr/>
          </p:nvSpPr>
          <p:spPr>
            <a:xfrm>
              <a:off x="313611" y="2187647"/>
              <a:ext cx="1461165" cy="1483051"/>
            </a:xfrm>
            <a:prstGeom prst="rect">
              <a:avLst/>
            </a:prstGeom>
            <a:solidFill>
              <a:srgbClr val="84D137"/>
            </a:solidFill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1" indent="0" defTabSz="4889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kern="0" dirty="0" err="1">
                  <a:solidFill>
                    <a:srgbClr val="FFFFFF"/>
                  </a:solidFill>
                  <a:latin typeface="Verdana"/>
                </a:rPr>
                <a:t>Programme</a:t>
              </a:r>
              <a:r>
                <a:rPr lang="en-US" sz="1400" b="0" kern="0" dirty="0">
                  <a:solidFill>
                    <a:srgbClr val="FFFFFF"/>
                  </a:solidFill>
                  <a:latin typeface="Verdana"/>
                </a:rPr>
                <a:t>-specifics rules, e.g. for Horizon Europe: </a:t>
              </a: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400" b="0" kern="0" dirty="0" smtClean="0">
                  <a:solidFill>
                    <a:srgbClr val="FFFFFF"/>
                  </a:solidFill>
                  <a:latin typeface="Verdana"/>
                </a:rPr>
                <a:t> IPR </a:t>
              </a:r>
              <a:endParaRPr lang="en-US" sz="1400" b="0" kern="0" dirty="0">
                <a:solidFill>
                  <a:srgbClr val="FFFFFF"/>
                </a:solidFill>
                <a:latin typeface="Verdana"/>
              </a:endParaRP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400" b="0" kern="0" dirty="0" smtClean="0">
                  <a:solidFill>
                    <a:srgbClr val="FFFFFF"/>
                  </a:solidFill>
                  <a:latin typeface="Verdana"/>
                </a:rPr>
                <a:t> Open </a:t>
              </a:r>
              <a:r>
                <a:rPr lang="en-US" sz="1400" b="0" kern="0" dirty="0">
                  <a:solidFill>
                    <a:srgbClr val="FFFFFF"/>
                  </a:solidFill>
                  <a:latin typeface="Verdana"/>
                </a:rPr>
                <a:t>Access</a:t>
              </a: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400" b="0" kern="0" dirty="0" smtClean="0">
                  <a:solidFill>
                    <a:srgbClr val="FFFFFF"/>
                  </a:solidFill>
                  <a:latin typeface="Verdana"/>
                </a:rPr>
                <a:t> Research </a:t>
              </a:r>
              <a:r>
                <a:rPr lang="en-US" sz="1400" b="0" kern="0" dirty="0">
                  <a:solidFill>
                    <a:srgbClr val="FFFFFF"/>
                  </a:solidFill>
                  <a:latin typeface="Verdana"/>
                </a:rPr>
                <a:t>Integrity</a:t>
              </a:r>
            </a:p>
            <a:p>
              <a:pPr marL="57150" marR="0" lvl="1" indent="-57150" defTabSz="48895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1400" b="0" kern="0" dirty="0" smtClean="0">
                  <a:solidFill>
                    <a:srgbClr val="FFFFFF"/>
                  </a:solidFill>
                  <a:latin typeface="Verdana"/>
                </a:rPr>
                <a:t> Researchers </a:t>
              </a:r>
              <a:r>
                <a:rPr lang="en-US" sz="1400" b="0" kern="0" dirty="0">
                  <a:solidFill>
                    <a:srgbClr val="FFFFFF"/>
                  </a:solidFill>
                  <a:latin typeface="Verdana"/>
                </a:rPr>
                <a:t>working conditions etc…</a:t>
              </a:r>
            </a:p>
          </p:txBody>
        </p:sp>
      </p:grpSp>
      <p:sp>
        <p:nvSpPr>
          <p:cNvPr id="66" name="Chevron 65"/>
          <p:cNvSpPr/>
          <p:nvPr/>
        </p:nvSpPr>
        <p:spPr>
          <a:xfrm>
            <a:off x="6064862" y="2429690"/>
            <a:ext cx="572734" cy="450579"/>
          </a:xfrm>
          <a:prstGeom prst="chevron">
            <a:avLst/>
          </a:prstGeom>
          <a:solidFill>
            <a:srgbClr val="133176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0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116632"/>
            <a:ext cx="8784976" cy="129540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kern="0" dirty="0" smtClean="0">
                <a:solidFill>
                  <a:schemeClr val="accent6"/>
                </a:solidFill>
              </a:rPr>
              <a:t>Your contribution to Horizon </a:t>
            </a:r>
            <a:r>
              <a:rPr lang="en-GB" kern="0" dirty="0">
                <a:solidFill>
                  <a:schemeClr val="accent6"/>
                </a:solidFill>
              </a:rPr>
              <a:t>Europe Co-design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3566" y="637237"/>
            <a:ext cx="8280923" cy="567199"/>
            <a:chOff x="35339" y="2142188"/>
            <a:chExt cx="1784896" cy="1974562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Rounded Rectangle 4">
              <a:hlinkClick r:id="rId2"/>
            </p:cNvPr>
            <p:cNvSpPr txBox="1"/>
            <p:nvPr/>
          </p:nvSpPr>
          <p:spPr>
            <a:xfrm>
              <a:off x="35339" y="2635697"/>
              <a:ext cx="1707291" cy="148105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0" kern="0" noProof="0" dirty="0" smtClean="0">
                  <a:solidFill>
                    <a:schemeClr val="bg1">
                      <a:lumMod val="50000"/>
                    </a:schemeClr>
                  </a:solidFill>
                  <a:latin typeface="Verdana"/>
                </a:rPr>
                <a:t>Results of the on-line consultation – Bulgarian respondents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95124903"/>
              </p:ext>
            </p:extLst>
          </p:nvPr>
        </p:nvGraphicFramePr>
        <p:xfrm>
          <a:off x="5982856" y="1550490"/>
          <a:ext cx="3052456" cy="457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9016"/>
            <a:ext cx="5659328" cy="43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116632"/>
            <a:ext cx="8784976" cy="129540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kern="0" dirty="0" smtClean="0">
                <a:solidFill>
                  <a:schemeClr val="accent6"/>
                </a:solidFill>
              </a:rPr>
              <a:t>Your contribution to Horizon </a:t>
            </a:r>
            <a:r>
              <a:rPr lang="en-GB" kern="0" dirty="0">
                <a:solidFill>
                  <a:schemeClr val="accent6"/>
                </a:solidFill>
              </a:rPr>
              <a:t>Europe Co-design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3565" y="728410"/>
            <a:ext cx="8280923" cy="567199"/>
            <a:chOff x="35339" y="2142188"/>
            <a:chExt cx="1784896" cy="1974562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Rounded Rectangle 4">
              <a:hlinkClick r:id="rId2"/>
            </p:cNvPr>
            <p:cNvSpPr txBox="1"/>
            <p:nvPr/>
          </p:nvSpPr>
          <p:spPr>
            <a:xfrm>
              <a:off x="35339" y="2635697"/>
              <a:ext cx="1707291" cy="148105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0" kern="0" noProof="0" dirty="0" smtClean="0">
                  <a:solidFill>
                    <a:schemeClr val="bg1">
                      <a:lumMod val="50000"/>
                    </a:schemeClr>
                  </a:solidFill>
                  <a:latin typeface="Verdana"/>
                </a:rPr>
                <a:t>Results of the on-line consultation – Romanian respondents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/>
          </p:nvPr>
        </p:nvGraphicFramePr>
        <p:xfrm>
          <a:off x="5982856" y="1550490"/>
          <a:ext cx="3052456" cy="457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55873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1841"/>
            <a:ext cx="8460432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Horizon Europe - </a:t>
            </a:r>
          </a:p>
          <a:p>
            <a:pPr lvl="1"/>
            <a:r>
              <a:rPr lang="en-GB" sz="3600" dirty="0" smtClean="0">
                <a:solidFill>
                  <a:srgbClr val="FFFFFF"/>
                </a:solidFill>
                <a:latin typeface="Arial"/>
              </a:rPr>
              <a:t>Personnel costs</a:t>
            </a:r>
            <a:endParaRPr lang="en-GB" sz="3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2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2344" y="98017"/>
            <a:ext cx="8784976" cy="1295400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kern="0" dirty="0" smtClean="0">
                <a:solidFill>
                  <a:schemeClr val="accent6"/>
                </a:solidFill>
              </a:rPr>
              <a:t>Your contribution to Horizon </a:t>
            </a:r>
            <a:r>
              <a:rPr lang="en-GB" kern="0" dirty="0">
                <a:solidFill>
                  <a:schemeClr val="accent6"/>
                </a:solidFill>
              </a:rPr>
              <a:t>Europe Co-design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kern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9268" y="686161"/>
            <a:ext cx="8377229" cy="707256"/>
            <a:chOff x="14581" y="1252022"/>
            <a:chExt cx="1805654" cy="2462135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268152" y="2142188"/>
              <a:ext cx="1552083" cy="157196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Rounded Rectangle 4">
              <a:hlinkClick r:id="rId2"/>
            </p:cNvPr>
            <p:cNvSpPr txBox="1"/>
            <p:nvPr/>
          </p:nvSpPr>
          <p:spPr>
            <a:xfrm>
              <a:off x="14581" y="1252022"/>
              <a:ext cx="1707291" cy="148105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0" kern="0" noProof="0" dirty="0" smtClean="0">
                  <a:solidFill>
                    <a:schemeClr val="bg1">
                      <a:lumMod val="50000"/>
                    </a:schemeClr>
                  </a:solidFill>
                  <a:latin typeface="Verdana"/>
                </a:rPr>
                <a:t>Results of the on-line consultation – Bulgarian respondents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51684" y="1216649"/>
            <a:ext cx="8658128" cy="163969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Rectangle 8"/>
          <p:cNvSpPr/>
          <p:nvPr/>
        </p:nvSpPr>
        <p:spPr>
          <a:xfrm>
            <a:off x="191504" y="6516799"/>
            <a:ext cx="8688984" cy="17702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4" y="1485670"/>
            <a:ext cx="8688984" cy="5031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60037"/>
            <a:ext cx="2016224" cy="404073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923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  <_dlc_DocId xmlns="aa4db51b-e8a9-4026-8a86-c53de6a39483">ECCSC-1670136627-328</_dlc_DocId>
    <_dlc_DocIdUrl xmlns="aa4db51b-e8a9-4026-8a86-c53de6a39483">
      <Url>https://myintracomm-collab.ec.europa.eu/networks/H2020CSC/_layouts/15/DocIdRedir.aspx?ID=ECCSC-1670136627-328</Url>
      <Description>ECCSC-1670136627-328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8B2BC071E8EB2243968575FDA64A7FCF" ma:contentTypeVersion="2" ma:contentTypeDescription="Create a new document in this library." ma:contentTypeScope="" ma:versionID="377a1ec4d18f8d16d266915a2bbf83c4">
  <xsd:schema xmlns:xsd="http://www.w3.org/2001/XMLSchema" xmlns:xs="http://www.w3.org/2001/XMLSchema" xmlns:p="http://schemas.microsoft.com/office/2006/metadata/properties" xmlns:ns2="http://schemas.microsoft.com/sharepoint/v3/fields" xmlns:ns3="aa4db51b-e8a9-4026-8a86-c53de6a39483" targetNamespace="http://schemas.microsoft.com/office/2006/metadata/properties" ma:root="true" ma:fieldsID="9ee9dd4bd1b55e010c31c60bf2d6f362" ns2:_="" ns3:_="">
    <xsd:import namespace="http://schemas.microsoft.com/sharepoint/v3/fields"/>
    <xsd:import namespace="aa4db51b-e8a9-4026-8a86-c53de6a39483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db51b-e8a9-4026-8a86-c53de6a39483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C22A47-4E0E-4419-9C8A-B597C685A442}">
  <ds:schemaRefs>
    <ds:schemaRef ds:uri="http://purl.org/dc/dcmitype/"/>
    <ds:schemaRef ds:uri="aa4db51b-e8a9-4026-8a86-c53de6a3948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0BFA35-1391-412E-9B3A-4F66888DE8C7}"/>
</file>

<file path=customXml/itemProps3.xml><?xml version="1.0" encoding="utf-8"?>
<ds:datastoreItem xmlns:ds="http://schemas.openxmlformats.org/officeDocument/2006/customXml" ds:itemID="{FAA87AF2-F1DE-453C-BF1C-E0356F35F4C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A604692-0D68-48B9-A1B0-837637AF8D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3540</TotalTime>
  <Words>2024</Words>
  <Application>Microsoft Office PowerPoint</Application>
  <PresentationFormat>On-screen Show (4:3)</PresentationFormat>
  <Paragraphs>240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Bookman Old Style</vt:lpstr>
      <vt:lpstr>EC Square Sans Pro</vt:lpstr>
      <vt:lpstr>EC Square Sans Pro Light</vt:lpstr>
      <vt:lpstr>Verdana</vt:lpstr>
      <vt:lpstr>Wingdings</vt:lpstr>
      <vt:lpstr>Blank</vt:lpstr>
      <vt:lpstr>2_Blank</vt:lpstr>
      <vt:lpstr>Default Design</vt:lpstr>
      <vt:lpstr>PowerPoint Presentation</vt:lpstr>
      <vt:lpstr>PowerPoint Presentation</vt:lpstr>
      <vt:lpstr>PowerPoint Presentation</vt:lpstr>
      <vt:lpstr>Objectives </vt:lpstr>
      <vt:lpstr>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situation today… </vt:lpstr>
      <vt:lpstr> </vt:lpstr>
      <vt:lpstr>The situation tomorrow… </vt:lpstr>
      <vt:lpstr>Project-based remuneration (Art 32 HE RfP) </vt:lpstr>
      <vt:lpstr>PowerPoint Presentation</vt:lpstr>
      <vt:lpstr>The situation today…</vt:lpstr>
      <vt:lpstr>The situation tomorrow… </vt:lpstr>
      <vt:lpstr>PowerPoint Presentation</vt:lpstr>
      <vt:lpstr>Continuity and further clarity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Horizon Europe presentation</dc:title>
  <dc:subject/>
  <dc:creator>JOHN Yvonne (COMM-EXT)</dc:creator>
  <cp:keywords/>
  <dc:description>Version prepared by Julien &amp; Morten with some contribution from David</dc:description>
  <cp:lastModifiedBy>STAICU Simona Maria (RTD)</cp:lastModifiedBy>
  <cp:revision>518</cp:revision>
  <cp:lastPrinted>2019-05-17T13:44:47Z</cp:lastPrinted>
  <dcterms:created xsi:type="dcterms:W3CDTF">2018-03-19T13:44:15Z</dcterms:created>
  <dcterms:modified xsi:type="dcterms:W3CDTF">2020-01-20T16:28:57Z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0x010100258AA79CEB83498886A3A08681123250008B2BC071E8EB2243968575FDA64A7FCF</vt:lpwstr>
  </property>
  <property fmtid="{D5CDD505-2E9C-101B-9397-08002B2CF9AE}" pid="3" name="_dlc_DocIdItemGuid">
    <vt:lpwstr>d79249c9-589d-4b10-94a3-3ea739185efe</vt:lpwstr>
  </property>
</Properties>
</file>